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19" r:id="rId2"/>
  </p:sldMasterIdLst>
  <p:notesMasterIdLst>
    <p:notesMasterId r:id="rId55"/>
  </p:notesMasterIdLst>
  <p:handoutMasterIdLst>
    <p:handoutMasterId r:id="rId56"/>
  </p:handoutMasterIdLst>
  <p:sldIdLst>
    <p:sldId id="353" r:id="rId3"/>
    <p:sldId id="261" r:id="rId4"/>
    <p:sldId id="301" r:id="rId5"/>
    <p:sldId id="354" r:id="rId6"/>
    <p:sldId id="355" r:id="rId7"/>
    <p:sldId id="356" r:id="rId8"/>
    <p:sldId id="346" r:id="rId9"/>
    <p:sldId id="263" r:id="rId10"/>
    <p:sldId id="351" r:id="rId11"/>
    <p:sldId id="357" r:id="rId12"/>
    <p:sldId id="358" r:id="rId13"/>
    <p:sldId id="359" r:id="rId14"/>
    <p:sldId id="360" r:id="rId15"/>
    <p:sldId id="352" r:id="rId16"/>
    <p:sldId id="361" r:id="rId17"/>
    <p:sldId id="362" r:id="rId18"/>
    <p:sldId id="363" r:id="rId19"/>
    <p:sldId id="364" r:id="rId20"/>
    <p:sldId id="416" r:id="rId21"/>
    <p:sldId id="417" r:id="rId22"/>
    <p:sldId id="415" r:id="rId23"/>
    <p:sldId id="418" r:id="rId24"/>
    <p:sldId id="419" r:id="rId25"/>
    <p:sldId id="365" r:id="rId26"/>
    <p:sldId id="398" r:id="rId27"/>
    <p:sldId id="399" r:id="rId28"/>
    <p:sldId id="400" r:id="rId29"/>
    <p:sldId id="401" r:id="rId30"/>
    <p:sldId id="402" r:id="rId31"/>
    <p:sldId id="403" r:id="rId32"/>
    <p:sldId id="406" r:id="rId33"/>
    <p:sldId id="404" r:id="rId34"/>
    <p:sldId id="405" r:id="rId35"/>
    <p:sldId id="408" r:id="rId36"/>
    <p:sldId id="409" r:id="rId37"/>
    <p:sldId id="413" r:id="rId38"/>
    <p:sldId id="410" r:id="rId39"/>
    <p:sldId id="412" r:id="rId40"/>
    <p:sldId id="411" r:id="rId41"/>
    <p:sldId id="414" r:id="rId42"/>
    <p:sldId id="390" r:id="rId43"/>
    <p:sldId id="389" r:id="rId44"/>
    <p:sldId id="388" r:id="rId45"/>
    <p:sldId id="387" r:id="rId46"/>
    <p:sldId id="385" r:id="rId47"/>
    <p:sldId id="386" r:id="rId48"/>
    <p:sldId id="391" r:id="rId49"/>
    <p:sldId id="366" r:id="rId50"/>
    <p:sldId id="382" r:id="rId51"/>
    <p:sldId id="384" r:id="rId52"/>
    <p:sldId id="380" r:id="rId53"/>
    <p:sldId id="381" r:id="rId54"/>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B22"/>
    <a:srgbClr val="3F20F6"/>
    <a:srgbClr val="FF0000"/>
    <a:srgbClr val="C5C07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7" autoAdjust="0"/>
    <p:restoredTop sz="94660"/>
  </p:normalViewPr>
  <p:slideViewPr>
    <p:cSldViewPr>
      <p:cViewPr varScale="1">
        <p:scale>
          <a:sx n="100" d="100"/>
          <a:sy n="100" d="100"/>
        </p:scale>
        <p:origin x="-1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B53BA-72AA-45D5-A0B7-AE446B3B9210}" type="doc">
      <dgm:prSet loTypeId="urn:microsoft.com/office/officeart/2005/8/layout/process2" loCatId="process" qsTypeId="urn:microsoft.com/office/officeart/2005/8/quickstyle/simple1" qsCatId="simple" csTypeId="urn:microsoft.com/office/officeart/2005/8/colors/accent1_2" csCatId="accent1" phldr="1"/>
      <dgm:spPr/>
    </dgm:pt>
    <dgm:pt modelId="{D886E361-FD0C-439A-918B-AD99B43579A7}">
      <dgm:prSet phldrT="[Text]"/>
      <dgm:spPr/>
      <dgm:t>
        <a:bodyPr/>
        <a:lstStyle/>
        <a:p>
          <a:r>
            <a:rPr lang="en-US" dirty="0" smtClean="0">
              <a:solidFill>
                <a:srgbClr val="1D5B22"/>
              </a:solidFill>
            </a:rPr>
            <a:t>WIN</a:t>
          </a:r>
          <a:endParaRPr lang="en-US" dirty="0">
            <a:solidFill>
              <a:srgbClr val="1D5B22"/>
            </a:solidFill>
          </a:endParaRPr>
        </a:p>
      </dgm:t>
    </dgm:pt>
    <dgm:pt modelId="{DC583960-947A-4CD9-9DDA-181CB617CE50}" type="parTrans" cxnId="{CB2E8920-060D-4E2F-BD4B-F9A14D1F53DC}">
      <dgm:prSet/>
      <dgm:spPr/>
      <dgm:t>
        <a:bodyPr/>
        <a:lstStyle/>
        <a:p>
          <a:endParaRPr lang="en-US"/>
        </a:p>
      </dgm:t>
    </dgm:pt>
    <dgm:pt modelId="{95A50883-8F3D-46B6-9C2C-338FDD83796B}" type="sibTrans" cxnId="{CB2E8920-060D-4E2F-BD4B-F9A14D1F53DC}">
      <dgm:prSet/>
      <dgm:spPr/>
      <dgm:t>
        <a:bodyPr/>
        <a:lstStyle/>
        <a:p>
          <a:endParaRPr lang="en-US"/>
        </a:p>
      </dgm:t>
    </dgm:pt>
    <dgm:pt modelId="{07FA1E02-15C3-4775-9010-F43EC5579A22}">
      <dgm:prSet phldrT="[Text]"/>
      <dgm:spPr/>
      <dgm:t>
        <a:bodyPr/>
        <a:lstStyle/>
        <a:p>
          <a:r>
            <a:rPr lang="en-US" dirty="0" smtClean="0">
              <a:solidFill>
                <a:srgbClr val="1D5B22"/>
              </a:solidFill>
            </a:rPr>
            <a:t>WIN</a:t>
          </a:r>
          <a:endParaRPr lang="en-US" dirty="0">
            <a:solidFill>
              <a:srgbClr val="1D5B22"/>
            </a:solidFill>
          </a:endParaRPr>
        </a:p>
      </dgm:t>
    </dgm:pt>
    <dgm:pt modelId="{B43C7D9E-4A3E-44C4-9463-4DF6BBA83772}" type="parTrans" cxnId="{F919AF1F-E9E1-4D49-B288-5A161B622396}">
      <dgm:prSet/>
      <dgm:spPr/>
      <dgm:t>
        <a:bodyPr/>
        <a:lstStyle/>
        <a:p>
          <a:endParaRPr lang="en-US"/>
        </a:p>
      </dgm:t>
    </dgm:pt>
    <dgm:pt modelId="{6458513B-025D-4589-B57A-E2C1FAB53E30}" type="sibTrans" cxnId="{F919AF1F-E9E1-4D49-B288-5A161B622396}">
      <dgm:prSet/>
      <dgm:spPr/>
      <dgm:t>
        <a:bodyPr/>
        <a:lstStyle/>
        <a:p>
          <a:endParaRPr lang="en-US"/>
        </a:p>
      </dgm:t>
    </dgm:pt>
    <dgm:pt modelId="{B0CA4916-56A6-4AB5-9596-130049286DC3}">
      <dgm:prSet phldrT="[Text]"/>
      <dgm:spPr/>
      <dgm:t>
        <a:bodyPr/>
        <a:lstStyle/>
        <a:p>
          <a:r>
            <a:rPr lang="en-US" dirty="0" smtClean="0">
              <a:solidFill>
                <a:srgbClr val="1D5B22"/>
              </a:solidFill>
            </a:rPr>
            <a:t>WIN</a:t>
          </a:r>
          <a:endParaRPr lang="en-US" dirty="0">
            <a:solidFill>
              <a:srgbClr val="1D5B22"/>
            </a:solidFill>
          </a:endParaRPr>
        </a:p>
      </dgm:t>
    </dgm:pt>
    <dgm:pt modelId="{669DB6D2-811B-4B12-9191-2DA378ED6384}" type="parTrans" cxnId="{376A0561-6E59-4886-88EE-DBA0F62184DF}">
      <dgm:prSet/>
      <dgm:spPr/>
      <dgm:t>
        <a:bodyPr/>
        <a:lstStyle/>
        <a:p>
          <a:endParaRPr lang="en-US"/>
        </a:p>
      </dgm:t>
    </dgm:pt>
    <dgm:pt modelId="{EB740ACB-86B3-4771-BCB6-8986985B4A55}" type="sibTrans" cxnId="{376A0561-6E59-4886-88EE-DBA0F62184DF}">
      <dgm:prSet/>
      <dgm:spPr/>
      <dgm:t>
        <a:bodyPr/>
        <a:lstStyle/>
        <a:p>
          <a:endParaRPr lang="en-US"/>
        </a:p>
      </dgm:t>
    </dgm:pt>
    <dgm:pt modelId="{1AEC095B-4153-4926-B0AA-C87C3AB875CE}" type="pres">
      <dgm:prSet presAssocID="{5CBB53BA-72AA-45D5-A0B7-AE446B3B9210}" presName="linearFlow" presStyleCnt="0">
        <dgm:presLayoutVars>
          <dgm:resizeHandles val="exact"/>
        </dgm:presLayoutVars>
      </dgm:prSet>
      <dgm:spPr/>
    </dgm:pt>
    <dgm:pt modelId="{7B3F5856-DD20-4A1F-A652-68CD18F7E90A}" type="pres">
      <dgm:prSet presAssocID="{D886E361-FD0C-439A-918B-AD99B43579A7}" presName="node" presStyleLbl="node1" presStyleIdx="0" presStyleCnt="3">
        <dgm:presLayoutVars>
          <dgm:bulletEnabled val="1"/>
        </dgm:presLayoutVars>
      </dgm:prSet>
      <dgm:spPr/>
      <dgm:t>
        <a:bodyPr/>
        <a:lstStyle/>
        <a:p>
          <a:endParaRPr lang="en-US"/>
        </a:p>
      </dgm:t>
    </dgm:pt>
    <dgm:pt modelId="{9CB022A0-2D57-4EF4-82BC-07ACCCECB106}" type="pres">
      <dgm:prSet presAssocID="{95A50883-8F3D-46B6-9C2C-338FDD83796B}" presName="sibTrans" presStyleLbl="sibTrans2D1" presStyleIdx="0" presStyleCnt="2"/>
      <dgm:spPr/>
      <dgm:t>
        <a:bodyPr/>
        <a:lstStyle/>
        <a:p>
          <a:endParaRPr lang="en-US"/>
        </a:p>
      </dgm:t>
    </dgm:pt>
    <dgm:pt modelId="{864780AD-039C-4643-9555-CCFADAB6548D}" type="pres">
      <dgm:prSet presAssocID="{95A50883-8F3D-46B6-9C2C-338FDD83796B}" presName="connectorText" presStyleLbl="sibTrans2D1" presStyleIdx="0" presStyleCnt="2"/>
      <dgm:spPr/>
      <dgm:t>
        <a:bodyPr/>
        <a:lstStyle/>
        <a:p>
          <a:endParaRPr lang="en-US"/>
        </a:p>
      </dgm:t>
    </dgm:pt>
    <dgm:pt modelId="{078EE31B-BFEE-448C-BDFB-55B8BD7995E0}" type="pres">
      <dgm:prSet presAssocID="{07FA1E02-15C3-4775-9010-F43EC5579A22}" presName="node" presStyleLbl="node1" presStyleIdx="1" presStyleCnt="3">
        <dgm:presLayoutVars>
          <dgm:bulletEnabled val="1"/>
        </dgm:presLayoutVars>
      </dgm:prSet>
      <dgm:spPr/>
      <dgm:t>
        <a:bodyPr/>
        <a:lstStyle/>
        <a:p>
          <a:endParaRPr lang="en-US"/>
        </a:p>
      </dgm:t>
    </dgm:pt>
    <dgm:pt modelId="{A48FE795-6818-449D-A14D-4493DCC06F08}" type="pres">
      <dgm:prSet presAssocID="{6458513B-025D-4589-B57A-E2C1FAB53E30}" presName="sibTrans" presStyleLbl="sibTrans2D1" presStyleIdx="1" presStyleCnt="2"/>
      <dgm:spPr/>
      <dgm:t>
        <a:bodyPr/>
        <a:lstStyle/>
        <a:p>
          <a:endParaRPr lang="en-US"/>
        </a:p>
      </dgm:t>
    </dgm:pt>
    <dgm:pt modelId="{1921AB81-7B56-483A-8141-D0AEE8A5511E}" type="pres">
      <dgm:prSet presAssocID="{6458513B-025D-4589-B57A-E2C1FAB53E30}" presName="connectorText" presStyleLbl="sibTrans2D1" presStyleIdx="1" presStyleCnt="2"/>
      <dgm:spPr/>
      <dgm:t>
        <a:bodyPr/>
        <a:lstStyle/>
        <a:p>
          <a:endParaRPr lang="en-US"/>
        </a:p>
      </dgm:t>
    </dgm:pt>
    <dgm:pt modelId="{93E954C1-1E0A-42C1-BEA8-49E6B264ECAB}" type="pres">
      <dgm:prSet presAssocID="{B0CA4916-56A6-4AB5-9596-130049286DC3}" presName="node" presStyleLbl="node1" presStyleIdx="2" presStyleCnt="3">
        <dgm:presLayoutVars>
          <dgm:bulletEnabled val="1"/>
        </dgm:presLayoutVars>
      </dgm:prSet>
      <dgm:spPr/>
      <dgm:t>
        <a:bodyPr/>
        <a:lstStyle/>
        <a:p>
          <a:endParaRPr lang="en-US"/>
        </a:p>
      </dgm:t>
    </dgm:pt>
  </dgm:ptLst>
  <dgm:cxnLst>
    <dgm:cxn modelId="{56AEFF2A-4625-4E8E-81E0-D2E0978A1EA3}" type="presOf" srcId="{6458513B-025D-4589-B57A-E2C1FAB53E30}" destId="{A48FE795-6818-449D-A14D-4493DCC06F08}" srcOrd="0" destOrd="0" presId="urn:microsoft.com/office/officeart/2005/8/layout/process2"/>
    <dgm:cxn modelId="{F919AF1F-E9E1-4D49-B288-5A161B622396}" srcId="{5CBB53BA-72AA-45D5-A0B7-AE446B3B9210}" destId="{07FA1E02-15C3-4775-9010-F43EC5579A22}" srcOrd="1" destOrd="0" parTransId="{B43C7D9E-4A3E-44C4-9463-4DF6BBA83772}" sibTransId="{6458513B-025D-4589-B57A-E2C1FAB53E30}"/>
    <dgm:cxn modelId="{EAF7DDA5-C2CD-43B3-81E1-8FF71E25DF83}" type="presOf" srcId="{D886E361-FD0C-439A-918B-AD99B43579A7}" destId="{7B3F5856-DD20-4A1F-A652-68CD18F7E90A}" srcOrd="0" destOrd="0" presId="urn:microsoft.com/office/officeart/2005/8/layout/process2"/>
    <dgm:cxn modelId="{CB2E8920-060D-4E2F-BD4B-F9A14D1F53DC}" srcId="{5CBB53BA-72AA-45D5-A0B7-AE446B3B9210}" destId="{D886E361-FD0C-439A-918B-AD99B43579A7}" srcOrd="0" destOrd="0" parTransId="{DC583960-947A-4CD9-9DDA-181CB617CE50}" sibTransId="{95A50883-8F3D-46B6-9C2C-338FDD83796B}"/>
    <dgm:cxn modelId="{08741882-3A0F-4D59-A021-C6EBDCE06DB6}" type="presOf" srcId="{B0CA4916-56A6-4AB5-9596-130049286DC3}" destId="{93E954C1-1E0A-42C1-BEA8-49E6B264ECAB}" srcOrd="0" destOrd="0" presId="urn:microsoft.com/office/officeart/2005/8/layout/process2"/>
    <dgm:cxn modelId="{9B423FC5-5A00-49E3-A9E0-6F22B55076EA}" type="presOf" srcId="{95A50883-8F3D-46B6-9C2C-338FDD83796B}" destId="{864780AD-039C-4643-9555-CCFADAB6548D}" srcOrd="1" destOrd="0" presId="urn:microsoft.com/office/officeart/2005/8/layout/process2"/>
    <dgm:cxn modelId="{5E5AB4C4-5E79-4C59-9AA6-80D4AA20DA52}" type="presOf" srcId="{07FA1E02-15C3-4775-9010-F43EC5579A22}" destId="{078EE31B-BFEE-448C-BDFB-55B8BD7995E0}" srcOrd="0" destOrd="0" presId="urn:microsoft.com/office/officeart/2005/8/layout/process2"/>
    <dgm:cxn modelId="{D8375760-C99A-49ED-9D24-41EE50E55A8D}" type="presOf" srcId="{95A50883-8F3D-46B6-9C2C-338FDD83796B}" destId="{9CB022A0-2D57-4EF4-82BC-07ACCCECB106}" srcOrd="0" destOrd="0" presId="urn:microsoft.com/office/officeart/2005/8/layout/process2"/>
    <dgm:cxn modelId="{823D7C45-E808-431D-943F-ED1983C0F60A}" type="presOf" srcId="{5CBB53BA-72AA-45D5-A0B7-AE446B3B9210}" destId="{1AEC095B-4153-4926-B0AA-C87C3AB875CE}" srcOrd="0" destOrd="0" presId="urn:microsoft.com/office/officeart/2005/8/layout/process2"/>
    <dgm:cxn modelId="{763A4453-0E3B-48F9-B9BE-17DBCA1CF1A1}" type="presOf" srcId="{6458513B-025D-4589-B57A-E2C1FAB53E30}" destId="{1921AB81-7B56-483A-8141-D0AEE8A5511E}" srcOrd="1" destOrd="0" presId="urn:microsoft.com/office/officeart/2005/8/layout/process2"/>
    <dgm:cxn modelId="{376A0561-6E59-4886-88EE-DBA0F62184DF}" srcId="{5CBB53BA-72AA-45D5-A0B7-AE446B3B9210}" destId="{B0CA4916-56A6-4AB5-9596-130049286DC3}" srcOrd="2" destOrd="0" parTransId="{669DB6D2-811B-4B12-9191-2DA378ED6384}" sibTransId="{EB740ACB-86B3-4771-BCB6-8986985B4A55}"/>
    <dgm:cxn modelId="{F194C538-F026-4EB5-8B43-4FCA90C098BC}" type="presParOf" srcId="{1AEC095B-4153-4926-B0AA-C87C3AB875CE}" destId="{7B3F5856-DD20-4A1F-A652-68CD18F7E90A}" srcOrd="0" destOrd="0" presId="urn:microsoft.com/office/officeart/2005/8/layout/process2"/>
    <dgm:cxn modelId="{05371C51-4D1C-477C-A394-993BE37B0325}" type="presParOf" srcId="{1AEC095B-4153-4926-B0AA-C87C3AB875CE}" destId="{9CB022A0-2D57-4EF4-82BC-07ACCCECB106}" srcOrd="1" destOrd="0" presId="urn:microsoft.com/office/officeart/2005/8/layout/process2"/>
    <dgm:cxn modelId="{295EDDD9-5C24-4A10-8003-FFF8884E8263}" type="presParOf" srcId="{9CB022A0-2D57-4EF4-82BC-07ACCCECB106}" destId="{864780AD-039C-4643-9555-CCFADAB6548D}" srcOrd="0" destOrd="0" presId="urn:microsoft.com/office/officeart/2005/8/layout/process2"/>
    <dgm:cxn modelId="{22231082-588F-4736-9258-B997B0B288A9}" type="presParOf" srcId="{1AEC095B-4153-4926-B0AA-C87C3AB875CE}" destId="{078EE31B-BFEE-448C-BDFB-55B8BD7995E0}" srcOrd="2" destOrd="0" presId="urn:microsoft.com/office/officeart/2005/8/layout/process2"/>
    <dgm:cxn modelId="{B73C670F-9E43-4D0B-A1F1-70283C13AF9C}" type="presParOf" srcId="{1AEC095B-4153-4926-B0AA-C87C3AB875CE}" destId="{A48FE795-6818-449D-A14D-4493DCC06F08}" srcOrd="3" destOrd="0" presId="urn:microsoft.com/office/officeart/2005/8/layout/process2"/>
    <dgm:cxn modelId="{5F81DAEE-1B05-4BD7-A483-9ED0E1AD18BA}" type="presParOf" srcId="{A48FE795-6818-449D-A14D-4493DCC06F08}" destId="{1921AB81-7B56-483A-8141-D0AEE8A5511E}" srcOrd="0" destOrd="0" presId="urn:microsoft.com/office/officeart/2005/8/layout/process2"/>
    <dgm:cxn modelId="{9E69DE21-D158-4534-8321-FCAE0FEFA4A1}" type="presParOf" srcId="{1AEC095B-4153-4926-B0AA-C87C3AB875CE}" destId="{93E954C1-1E0A-42C1-BEA8-49E6B264ECAB}"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3F5856-DD20-4A1F-A652-68CD18F7E90A}">
      <dsp:nvSpPr>
        <dsp:cNvPr id="0" name=""/>
        <dsp:cNvSpPr/>
      </dsp:nvSpPr>
      <dsp:spPr>
        <a:xfrm>
          <a:off x="353258" y="0"/>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solidFill>
                <a:srgbClr val="1D5B22"/>
              </a:solidFill>
            </a:rPr>
            <a:t>WIN</a:t>
          </a:r>
          <a:endParaRPr lang="en-US" sz="5100" kern="1200" dirty="0">
            <a:solidFill>
              <a:srgbClr val="1D5B22"/>
            </a:solidFill>
          </a:endParaRPr>
        </a:p>
      </dsp:txBody>
      <dsp:txXfrm>
        <a:off x="353258" y="0"/>
        <a:ext cx="2036683" cy="1131490"/>
      </dsp:txXfrm>
    </dsp:sp>
    <dsp:sp modelId="{9CB022A0-2D57-4EF4-82BC-07ACCCECB106}">
      <dsp:nvSpPr>
        <dsp:cNvPr id="0" name=""/>
        <dsp:cNvSpPr/>
      </dsp:nvSpPr>
      <dsp:spPr>
        <a:xfrm rot="5400000">
          <a:off x="1159445" y="1159778"/>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1159445" y="1159778"/>
        <a:ext cx="424309" cy="509170"/>
      </dsp:txXfrm>
    </dsp:sp>
    <dsp:sp modelId="{078EE31B-BFEE-448C-BDFB-55B8BD7995E0}">
      <dsp:nvSpPr>
        <dsp:cNvPr id="0" name=""/>
        <dsp:cNvSpPr/>
      </dsp:nvSpPr>
      <dsp:spPr>
        <a:xfrm>
          <a:off x="353258" y="1697236"/>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solidFill>
                <a:srgbClr val="1D5B22"/>
              </a:solidFill>
            </a:rPr>
            <a:t>WIN</a:t>
          </a:r>
          <a:endParaRPr lang="en-US" sz="5100" kern="1200" dirty="0">
            <a:solidFill>
              <a:srgbClr val="1D5B22"/>
            </a:solidFill>
          </a:endParaRPr>
        </a:p>
      </dsp:txBody>
      <dsp:txXfrm>
        <a:off x="353258" y="1697236"/>
        <a:ext cx="2036683" cy="1131490"/>
      </dsp:txXfrm>
    </dsp:sp>
    <dsp:sp modelId="{A48FE795-6818-449D-A14D-4493DCC06F08}">
      <dsp:nvSpPr>
        <dsp:cNvPr id="0" name=""/>
        <dsp:cNvSpPr/>
      </dsp:nvSpPr>
      <dsp:spPr>
        <a:xfrm rot="5400000">
          <a:off x="1159445" y="2857014"/>
          <a:ext cx="424309" cy="5091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1159445" y="2857014"/>
        <a:ext cx="424309" cy="509170"/>
      </dsp:txXfrm>
    </dsp:sp>
    <dsp:sp modelId="{93E954C1-1E0A-42C1-BEA8-49E6B264ECAB}">
      <dsp:nvSpPr>
        <dsp:cNvPr id="0" name=""/>
        <dsp:cNvSpPr/>
      </dsp:nvSpPr>
      <dsp:spPr>
        <a:xfrm>
          <a:off x="353258" y="3394472"/>
          <a:ext cx="2036683" cy="1131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solidFill>
                <a:srgbClr val="1D5B22"/>
              </a:solidFill>
            </a:rPr>
            <a:t>WIN</a:t>
          </a:r>
          <a:endParaRPr lang="en-US" sz="5100" kern="1200" dirty="0">
            <a:solidFill>
              <a:srgbClr val="1D5B22"/>
            </a:solidFill>
          </a:endParaRPr>
        </a:p>
      </dsp:txBody>
      <dsp:txXfrm>
        <a:off x="353258" y="3394472"/>
        <a:ext cx="2036683"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045" cy="464184"/>
          </a:xfrm>
          <a:prstGeom prst="rect">
            <a:avLst/>
          </a:prstGeom>
        </p:spPr>
        <p:txBody>
          <a:bodyPr vert="horz" lIns="91211" tIns="45606" rIns="91211" bIns="45606" rtlCol="0"/>
          <a:lstStyle>
            <a:lvl1pPr algn="l">
              <a:defRPr sz="1200"/>
            </a:lvl1pPr>
          </a:lstStyle>
          <a:p>
            <a:endParaRPr lang="en-US"/>
          </a:p>
        </p:txBody>
      </p:sp>
      <p:sp>
        <p:nvSpPr>
          <p:cNvPr id="3" name="Date Placeholder 2"/>
          <p:cNvSpPr>
            <a:spLocks noGrp="1"/>
          </p:cNvSpPr>
          <p:nvPr>
            <p:ph type="dt" sz="quarter" idx="1"/>
          </p:nvPr>
        </p:nvSpPr>
        <p:spPr>
          <a:xfrm>
            <a:off x="3956373" y="0"/>
            <a:ext cx="3027045" cy="464184"/>
          </a:xfrm>
          <a:prstGeom prst="rect">
            <a:avLst/>
          </a:prstGeom>
        </p:spPr>
        <p:txBody>
          <a:bodyPr vert="horz" lIns="91211" tIns="45606" rIns="91211" bIns="45606" rtlCol="0"/>
          <a:lstStyle>
            <a:lvl1pPr algn="r">
              <a:defRPr sz="1200"/>
            </a:lvl1pPr>
          </a:lstStyle>
          <a:p>
            <a:fld id="{D4B77692-5112-4180-BEA9-29750BC2866D}" type="datetimeFigureOut">
              <a:rPr lang="en-US" smtClean="0"/>
              <a:pPr/>
              <a:t>1/20/2011</a:t>
            </a:fld>
            <a:endParaRPr lang="en-US"/>
          </a:p>
        </p:txBody>
      </p:sp>
      <p:sp>
        <p:nvSpPr>
          <p:cNvPr id="4" name="Footer Placeholder 3"/>
          <p:cNvSpPr>
            <a:spLocks noGrp="1"/>
          </p:cNvSpPr>
          <p:nvPr>
            <p:ph type="ftr" sz="quarter" idx="2"/>
          </p:nvPr>
        </p:nvSpPr>
        <p:spPr>
          <a:xfrm>
            <a:off x="0" y="8805232"/>
            <a:ext cx="3027045" cy="464184"/>
          </a:xfrm>
          <a:prstGeom prst="rect">
            <a:avLst/>
          </a:prstGeom>
        </p:spPr>
        <p:txBody>
          <a:bodyPr vert="horz" lIns="91211" tIns="45606" rIns="91211" bIns="45606" rtlCol="0" anchor="b"/>
          <a:lstStyle>
            <a:lvl1pPr algn="l">
              <a:defRPr sz="1200"/>
            </a:lvl1pPr>
          </a:lstStyle>
          <a:p>
            <a:endParaRPr lang="en-US"/>
          </a:p>
        </p:txBody>
      </p:sp>
      <p:sp>
        <p:nvSpPr>
          <p:cNvPr id="5" name="Slide Number Placeholder 4"/>
          <p:cNvSpPr>
            <a:spLocks noGrp="1"/>
          </p:cNvSpPr>
          <p:nvPr>
            <p:ph type="sldNum" sz="quarter" idx="3"/>
          </p:nvPr>
        </p:nvSpPr>
        <p:spPr>
          <a:xfrm>
            <a:off x="3956373" y="8805232"/>
            <a:ext cx="3027045" cy="464184"/>
          </a:xfrm>
          <a:prstGeom prst="rect">
            <a:avLst/>
          </a:prstGeom>
        </p:spPr>
        <p:txBody>
          <a:bodyPr vert="horz" lIns="91211" tIns="45606" rIns="91211" bIns="45606" rtlCol="0" anchor="b"/>
          <a:lstStyle>
            <a:lvl1pPr algn="r">
              <a:defRPr sz="1200"/>
            </a:lvl1pPr>
          </a:lstStyle>
          <a:p>
            <a:fld id="{077DED79-3750-401E-B174-917A2B7051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27045" cy="464184"/>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algn="l">
              <a:defRPr sz="1200"/>
            </a:lvl1pPr>
          </a:lstStyle>
          <a:p>
            <a:pPr>
              <a:defRPr/>
            </a:pPr>
            <a:endParaRPr lang="en-US"/>
          </a:p>
        </p:txBody>
      </p:sp>
      <p:sp>
        <p:nvSpPr>
          <p:cNvPr id="60419" name="Rectangle 3"/>
          <p:cNvSpPr>
            <a:spLocks noGrp="1" noChangeArrowheads="1"/>
          </p:cNvSpPr>
          <p:nvPr>
            <p:ph type="dt" idx="1"/>
          </p:nvPr>
        </p:nvSpPr>
        <p:spPr bwMode="auto">
          <a:xfrm>
            <a:off x="3956373" y="0"/>
            <a:ext cx="3027045" cy="464184"/>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99767" y="4404201"/>
            <a:ext cx="5585467" cy="4171317"/>
          </a:xfrm>
          <a:prstGeom prst="rect">
            <a:avLst/>
          </a:prstGeom>
          <a:noFill/>
          <a:ln w="9525">
            <a:noFill/>
            <a:miter lim="800000"/>
            <a:headEnd/>
            <a:tailEnd/>
          </a:ln>
          <a:effectLst/>
        </p:spPr>
        <p:txBody>
          <a:bodyPr vert="horz" wrap="square" lIns="91138" tIns="45569" rIns="91138" bIns="455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805232"/>
            <a:ext cx="3027045" cy="464184"/>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algn="l">
              <a:defRPr sz="1200"/>
            </a:lvl1pPr>
          </a:lstStyle>
          <a:p>
            <a:pPr>
              <a:defRPr/>
            </a:pPr>
            <a:endParaRPr lang="en-US"/>
          </a:p>
        </p:txBody>
      </p:sp>
      <p:sp>
        <p:nvSpPr>
          <p:cNvPr id="60423" name="Rectangle 7"/>
          <p:cNvSpPr>
            <a:spLocks noGrp="1" noChangeArrowheads="1"/>
          </p:cNvSpPr>
          <p:nvPr>
            <p:ph type="sldNum" sz="quarter" idx="5"/>
          </p:nvPr>
        </p:nvSpPr>
        <p:spPr bwMode="auto">
          <a:xfrm>
            <a:off x="3956373" y="8805232"/>
            <a:ext cx="3027045" cy="464184"/>
          </a:xfrm>
          <a:prstGeom prst="rect">
            <a:avLst/>
          </a:prstGeom>
          <a:noFill/>
          <a:ln w="9525">
            <a:noFill/>
            <a:miter lim="800000"/>
            <a:headEnd/>
            <a:tailEnd/>
          </a:ln>
          <a:effectLst/>
        </p:spPr>
        <p:txBody>
          <a:bodyPr vert="horz" wrap="square" lIns="91138" tIns="45569" rIns="91138" bIns="45569" numCol="1" anchor="b" anchorCtr="0" compatLnSpc="1">
            <a:prstTxWarp prst="textNoShape">
              <a:avLst/>
            </a:prstTxWarp>
          </a:bodyPr>
          <a:lstStyle>
            <a:lvl1pPr algn="r">
              <a:defRPr sz="1200"/>
            </a:lvl1pPr>
          </a:lstStyle>
          <a:p>
            <a:pPr>
              <a:defRPr/>
            </a:pPr>
            <a:fld id="{631DD4B0-6C34-4BA8-B46B-8695A98924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817BD20-2AD9-419E-A871-ACA13E05E079}" type="slidenum">
              <a:rPr lang="en-US" smtClean="0"/>
              <a:pPr/>
              <a:t>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8C1A6B8-DF61-4618-98A1-859C50B59C70}" type="slidenum">
              <a:rPr lang="en-US" smtClean="0"/>
              <a:pPr/>
              <a:t>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$370M since</a:t>
            </a:r>
            <a:r>
              <a:rPr lang="en-US" baseline="0" dirty="0" smtClean="0"/>
              <a:t> 1999. Started out with tracks, added full-time program, added coupon program. </a:t>
            </a:r>
            <a:endParaRPr lang="en-US" dirty="0"/>
          </a:p>
        </p:txBody>
      </p:sp>
      <p:sp>
        <p:nvSpPr>
          <p:cNvPr id="4" name="Slide Number Placeholder 3"/>
          <p:cNvSpPr>
            <a:spLocks noGrp="1"/>
          </p:cNvSpPr>
          <p:nvPr>
            <p:ph type="sldNum" sz="quarter" idx="10"/>
          </p:nvPr>
        </p:nvSpPr>
        <p:spPr/>
        <p:txBody>
          <a:bodyPr/>
          <a:lstStyle/>
          <a:p>
            <a:pPr>
              <a:defRPr/>
            </a:pPr>
            <a:fld id="{631DD4B0-6C34-4BA8-B46B-8695A989248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EFB0530-7358-4B39-BEFB-DA89D976BB92}"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8C1A6B8-DF61-4618-98A1-859C50B59C70}" type="slidenum">
              <a:rPr lang="en-US" smtClean="0"/>
              <a:pPr/>
              <a:t>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8C1A6B8-DF61-4618-98A1-859C50B59C70}" type="slidenum">
              <a:rPr lang="en-US" smtClean="0"/>
              <a:pPr/>
              <a:t>14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A Plan To Grow. Time to take it to the next level.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817BD20-2AD9-419E-A871-ACA13E05E079}" type="slidenum">
              <a:rPr lang="en-US" smtClean="0"/>
              <a:pPr/>
              <a:t>15</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2" name="Picture 15"/>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18"/>
          <p:cNvSpPr>
            <a:spLocks noChangeArrowheads="1"/>
          </p:cNvSpPr>
          <p:nvPr userDrawn="1"/>
        </p:nvSpPr>
        <p:spPr bwMode="auto">
          <a:xfrm>
            <a:off x="0" y="0"/>
            <a:ext cx="9144000" cy="6858000"/>
          </a:xfrm>
          <a:prstGeom prst="rect">
            <a:avLst/>
          </a:prstGeom>
          <a:noFill/>
          <a:ln w="12700">
            <a:solidFill>
              <a:srgbClr val="C5C07A"/>
            </a:solidFill>
            <a:miter lim="800000"/>
            <a:headEnd/>
            <a:tailEnd/>
          </a:ln>
          <a:effectLst/>
        </p:spPr>
        <p:txBody>
          <a:bodyPr wrap="none" anchor="ctr"/>
          <a:lstStyle/>
          <a:p>
            <a:pPr>
              <a:defRPr/>
            </a:pPr>
            <a:endParaRPr lang="en-US"/>
          </a:p>
        </p:txBody>
      </p:sp>
      <p:sp>
        <p:nvSpPr>
          <p:cNvPr id="4" name="Text Box 9"/>
          <p:cNvSpPr txBox="1">
            <a:spLocks noChangeArrowheads="1"/>
          </p:cNvSpPr>
          <p:nvPr userDrawn="1"/>
        </p:nvSpPr>
        <p:spPr bwMode="auto">
          <a:xfrm>
            <a:off x="76200" y="6629400"/>
            <a:ext cx="2133600" cy="214313"/>
          </a:xfrm>
          <a:prstGeom prst="rect">
            <a:avLst/>
          </a:prstGeom>
          <a:noFill/>
          <a:ln w="9525">
            <a:noFill/>
            <a:miter lim="800000"/>
            <a:headEnd/>
            <a:tailEnd/>
          </a:ln>
          <a:effectLst/>
        </p:spPr>
        <p:txBody>
          <a:bodyPr>
            <a:spAutoFit/>
          </a:bodyPr>
          <a:lstStyle/>
          <a:p>
            <a:pPr algn="l">
              <a:spcBef>
                <a:spcPct val="50000"/>
              </a:spcBef>
              <a:defRPr/>
            </a:pPr>
            <a:r>
              <a:rPr lang="en-US" sz="800">
                <a:solidFill>
                  <a:srgbClr val="1D5B22"/>
                </a:solidFill>
                <a:latin typeface="Arial" charset="0"/>
              </a:rPr>
              <a:t>© 2008 John Deere [Confidential]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3"/>
          <p:cNvSpPr>
            <a:spLocks noChangeArrowheads="1"/>
          </p:cNvSpPr>
          <p:nvPr/>
        </p:nvSpPr>
        <p:spPr bwMode="ltGray">
          <a:xfrm>
            <a:off x="0" y="0"/>
            <a:ext cx="9144000" cy="6858000"/>
          </a:xfrm>
          <a:prstGeom prst="rect">
            <a:avLst/>
          </a:prstGeom>
          <a:gradFill rotWithShape="1">
            <a:gsLst>
              <a:gs pos="0">
                <a:srgbClr val="D1D3D4"/>
              </a:gs>
              <a:gs pos="100000">
                <a:srgbClr val="EAEBEB"/>
              </a:gs>
            </a:gsLst>
            <a:lin ang="2700000" scaled="1"/>
          </a:gradFill>
          <a:ln w="48000" cmpd="thickThin" algn="ctr">
            <a:noFill/>
            <a:miter lim="800000"/>
            <a:headEnd/>
            <a:tailEnd/>
          </a:ln>
        </p:spPr>
        <p:txBody>
          <a:bodyPr anchor="ctr"/>
          <a:lstStyle/>
          <a:p>
            <a:pPr algn="ctr" fontAlgn="auto">
              <a:spcBef>
                <a:spcPts val="0"/>
              </a:spcBef>
              <a:spcAft>
                <a:spcPts val="0"/>
              </a:spcAft>
              <a:defRPr/>
            </a:pPr>
            <a:endParaRPr lang="en-US" b="0">
              <a:solidFill>
                <a:schemeClr val="lt1"/>
              </a:solidFill>
              <a:latin typeface="+mn-lt"/>
            </a:endParaRPr>
          </a:p>
        </p:txBody>
      </p:sp>
      <p:pic>
        <p:nvPicPr>
          <p:cNvPr id="5" name="Picture 14" descr="JD_gy_4c_h"/>
          <p:cNvPicPr>
            <a:picLocks noChangeAspect="1" noChangeArrowheads="1"/>
          </p:cNvPicPr>
          <p:nvPr/>
        </p:nvPicPr>
        <p:blipFill>
          <a:blip r:embed="rId2" cstate="print"/>
          <a:srcRect/>
          <a:stretch>
            <a:fillRect/>
          </a:stretch>
        </p:blipFill>
        <p:spPr bwMode="auto">
          <a:xfrm>
            <a:off x="5597525" y="5432425"/>
            <a:ext cx="3400425" cy="1041400"/>
          </a:xfrm>
          <a:prstGeom prst="rect">
            <a:avLst/>
          </a:prstGeom>
          <a:noFill/>
          <a:ln w="9525">
            <a:noFill/>
            <a:miter lim="800000"/>
            <a:headEnd/>
            <a:tailEnd/>
          </a:ln>
        </p:spPr>
      </p:pic>
      <p:sp>
        <p:nvSpPr>
          <p:cNvPr id="47110" name="Rectangle 2"/>
          <p:cNvSpPr>
            <a:spLocks noGrp="1" noChangeArrowheads="1"/>
          </p:cNvSpPr>
          <p:nvPr>
            <p:ph type="ctrTitle"/>
          </p:nvPr>
        </p:nvSpPr>
        <p:spPr>
          <a:xfrm>
            <a:off x="4762500" y="2001838"/>
            <a:ext cx="3987800" cy="2262187"/>
          </a:xfrm>
        </p:spPr>
        <p:txBody>
          <a:bodyPr tIns="45720" bIns="45720"/>
          <a:lstStyle>
            <a:lvl1pPr>
              <a:defRPr sz="3200">
                <a:solidFill>
                  <a:schemeClr val="bg1"/>
                </a:solidFill>
              </a:defRPr>
            </a:lvl1pPr>
          </a:lstStyle>
          <a:p>
            <a:r>
              <a:rPr lang="en-US"/>
              <a:t>Click to edit Master title style</a:t>
            </a:r>
          </a:p>
        </p:txBody>
      </p:sp>
      <p:sp>
        <p:nvSpPr>
          <p:cNvPr id="47111" name="Rectangle 3"/>
          <p:cNvSpPr>
            <a:spLocks noGrp="1" noChangeArrowheads="1"/>
          </p:cNvSpPr>
          <p:nvPr>
            <p:ph type="subTitle" idx="1"/>
          </p:nvPr>
        </p:nvSpPr>
        <p:spPr>
          <a:xfrm>
            <a:off x="4757738" y="4297363"/>
            <a:ext cx="3992562" cy="731837"/>
          </a:xfrm>
        </p:spPr>
        <p:txBody>
          <a:bodyPr tIns="45720" rIns="91440" bIns="45720"/>
          <a:lstStyle>
            <a:lvl1pPr>
              <a:lnSpc>
                <a:spcPct val="97000"/>
              </a:lnSpc>
              <a:defRPr sz="1800">
                <a:solidFill>
                  <a:srgbClr val="FFDE00"/>
                </a:solidFill>
              </a:defRPr>
            </a:lvl1pPr>
          </a:lstStyle>
          <a:p>
            <a:r>
              <a:rPr lang="en-US"/>
              <a:t>Click to edit Master subtitle style</a:t>
            </a: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9557C1-855B-4FE5-8A37-CA5D5FEFEBE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7ED57B-F30C-4888-AED3-5A1DE68B91C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A2B377-CEC1-4755-AE05-85B94B8CDC2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1EDAF9-6124-446E-84B7-167D7E6798C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7C1F5C-2AF6-48FD-987B-35310BAE8B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6C50AD-954F-4C30-9FB0-2B6E0788B9E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1B61CA-F752-4DEA-895B-F2D8005E873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6155AA-6EEE-466C-8B55-1F8CC6BB99A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2653BA-157E-4F63-8887-7278F38FC15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9D3F85-42FC-4955-A4E5-6773153A62A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33F769-93E6-4FEC-A925-744CC159EE6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p:cNvPicPr>
            <a:picLocks noChangeAspect="1" noChangeArrowheads="1"/>
          </p:cNvPicPr>
          <p:nvPr userDrawn="1"/>
        </p:nvPicPr>
        <p:blipFill>
          <a:blip r:embed="rId16" cstate="print"/>
          <a:srcRect/>
          <a:stretch>
            <a:fillRect/>
          </a:stretch>
        </p:blipFill>
        <p:spPr bwMode="auto">
          <a:xfrm>
            <a:off x="0" y="6169025"/>
            <a:ext cx="9145588" cy="688975"/>
          </a:xfrm>
          <a:prstGeom prst="rect">
            <a:avLst/>
          </a:prstGeom>
          <a:noFill/>
          <a:ln w="9525">
            <a:noFill/>
            <a:miter lim="800000"/>
            <a:headEnd/>
            <a:tailEnd/>
          </a:ln>
        </p:spPr>
      </p:pic>
      <p:sp>
        <p:nvSpPr>
          <p:cNvPr id="1031" name="Rectangle 7"/>
          <p:cNvSpPr>
            <a:spLocks noChangeArrowheads="1"/>
          </p:cNvSpPr>
          <p:nvPr userDrawn="1"/>
        </p:nvSpPr>
        <p:spPr bwMode="auto">
          <a:xfrm>
            <a:off x="0" y="0"/>
            <a:ext cx="9144000" cy="1143000"/>
          </a:xfrm>
          <a:prstGeom prst="rect">
            <a:avLst/>
          </a:prstGeom>
          <a:gradFill rotWithShape="0">
            <a:gsLst>
              <a:gs pos="0">
                <a:srgbClr val="1D5B22">
                  <a:gamma/>
                  <a:shade val="0"/>
                  <a:invGamma/>
                </a:srgbClr>
              </a:gs>
              <a:gs pos="100000">
                <a:srgbClr val="1D5B22"/>
              </a:gs>
            </a:gsLst>
            <a:lin ang="0" scaled="1"/>
          </a:gradFill>
          <a:ln w="9525">
            <a:noFill/>
            <a:miter lim="800000"/>
            <a:headEnd/>
            <a:tailEnd/>
          </a:ln>
          <a:effectLst/>
        </p:spPr>
        <p:txBody>
          <a:bodyPr wrap="none" anchor="ctr"/>
          <a:lstStyle/>
          <a:p>
            <a:pPr>
              <a:defRPr/>
            </a:pPr>
            <a:endParaRPr lang="en-US"/>
          </a:p>
        </p:txBody>
      </p:sp>
      <p:sp>
        <p:nvSpPr>
          <p:cNvPr id="1034" name="Rectangle 10"/>
          <p:cNvSpPr>
            <a:spLocks noChangeArrowheads="1"/>
          </p:cNvSpPr>
          <p:nvPr userDrawn="1"/>
        </p:nvSpPr>
        <p:spPr bwMode="auto">
          <a:xfrm>
            <a:off x="0" y="1096963"/>
            <a:ext cx="9144000" cy="46037"/>
          </a:xfrm>
          <a:prstGeom prst="rect">
            <a:avLst/>
          </a:prstGeom>
          <a:gradFill rotWithShape="0">
            <a:gsLst>
              <a:gs pos="0">
                <a:srgbClr val="C5C07A"/>
              </a:gs>
              <a:gs pos="100000">
                <a:srgbClr val="1D5B22">
                  <a:alpha val="0"/>
                </a:srgbClr>
              </a:gs>
            </a:gsLst>
            <a:lin ang="0" scaled="1"/>
          </a:gradFill>
          <a:ln w="9525">
            <a:noFill/>
            <a:miter lim="800000"/>
            <a:headEnd/>
            <a:tailEnd/>
          </a:ln>
          <a:effectLst/>
        </p:spPr>
        <p:txBody>
          <a:bodyPr wrap="none" anchor="ctr"/>
          <a:lstStyle/>
          <a:p>
            <a:pPr>
              <a:defRPr/>
            </a:pPr>
            <a:endParaRPr lang="en-US"/>
          </a:p>
        </p:txBody>
      </p:sp>
      <p:sp>
        <p:nvSpPr>
          <p:cNvPr id="1037" name="Rectangle 13"/>
          <p:cNvSpPr>
            <a:spLocks noChangeArrowheads="1"/>
          </p:cNvSpPr>
          <p:nvPr userDrawn="1"/>
        </p:nvSpPr>
        <p:spPr bwMode="auto">
          <a:xfrm>
            <a:off x="3175" y="0"/>
            <a:ext cx="9140825" cy="6858000"/>
          </a:xfrm>
          <a:prstGeom prst="rect">
            <a:avLst/>
          </a:prstGeom>
          <a:noFill/>
          <a:ln w="12700">
            <a:solidFill>
              <a:srgbClr val="C5C07A"/>
            </a:solidFill>
            <a:miter lim="800000"/>
            <a:headEnd/>
            <a:tailEnd/>
          </a:ln>
          <a:effectLst/>
        </p:spPr>
        <p:txBody>
          <a:bodyPr wrap="none" anchor="ctr"/>
          <a:lstStyle/>
          <a:p>
            <a:pPr>
              <a:defRPr/>
            </a:pPr>
            <a:endParaRPr lang="en-US"/>
          </a:p>
        </p:txBody>
      </p:sp>
      <p:sp>
        <p:nvSpPr>
          <p:cNvPr id="3078" name="Rectangle 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9" name="Rectangle 2"/>
          <p:cNvSpPr>
            <a:spLocks noGrp="1" noChangeArrowheads="1"/>
          </p:cNvSpPr>
          <p:nvPr>
            <p:ph type="title"/>
          </p:nvPr>
        </p:nvSpPr>
        <p:spPr bwMode="auto">
          <a:xfrm>
            <a:off x="457200" y="0"/>
            <a:ext cx="8229600" cy="1143000"/>
          </a:xfrm>
          <a:prstGeom prst="rect">
            <a:avLst/>
          </a:prstGeom>
          <a:solidFill>
            <a:srgbClr val="1D5B22">
              <a:alpha val="0"/>
            </a:srgb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 id="2147483706" r:id="rId12"/>
    <p:sldLayoutId id="2147483705" r:id="rId13"/>
    <p:sldLayoutId id="2147483718" r:id="rId14"/>
  </p:sldLayoutIdLst>
  <p:txStyles>
    <p:titleStyle>
      <a:lvl1pPr algn="ctr" rtl="0" eaLnBrk="0" fontAlgn="base" hangingPunct="0">
        <a:spcBef>
          <a:spcPct val="0"/>
        </a:spcBef>
        <a:spcAft>
          <a:spcPct val="0"/>
        </a:spcAft>
        <a:defRPr sz="3800" b="1">
          <a:solidFill>
            <a:schemeClr val="bg1"/>
          </a:solidFill>
          <a:latin typeface="+mj-lt"/>
          <a:ea typeface="+mj-ea"/>
          <a:cs typeface="+mj-cs"/>
        </a:defRPr>
      </a:lvl1pPr>
      <a:lvl2pPr algn="ctr" rtl="0" eaLnBrk="0" fontAlgn="base" hangingPunct="0">
        <a:spcBef>
          <a:spcPct val="0"/>
        </a:spcBef>
        <a:spcAft>
          <a:spcPct val="0"/>
        </a:spcAft>
        <a:defRPr sz="3800" b="1">
          <a:solidFill>
            <a:schemeClr val="bg1"/>
          </a:solidFill>
          <a:latin typeface="Arial" charset="0"/>
        </a:defRPr>
      </a:lvl2pPr>
      <a:lvl3pPr algn="ctr" rtl="0" eaLnBrk="0" fontAlgn="base" hangingPunct="0">
        <a:spcBef>
          <a:spcPct val="0"/>
        </a:spcBef>
        <a:spcAft>
          <a:spcPct val="0"/>
        </a:spcAft>
        <a:defRPr sz="3800" b="1">
          <a:solidFill>
            <a:schemeClr val="bg1"/>
          </a:solidFill>
          <a:latin typeface="Arial" charset="0"/>
        </a:defRPr>
      </a:lvl3pPr>
      <a:lvl4pPr algn="ctr" rtl="0" eaLnBrk="0" fontAlgn="base" hangingPunct="0">
        <a:spcBef>
          <a:spcPct val="0"/>
        </a:spcBef>
        <a:spcAft>
          <a:spcPct val="0"/>
        </a:spcAft>
        <a:defRPr sz="3800" b="1">
          <a:solidFill>
            <a:schemeClr val="bg1"/>
          </a:solidFill>
          <a:latin typeface="Arial" charset="0"/>
        </a:defRPr>
      </a:lvl4pPr>
      <a:lvl5pPr algn="ctr" rtl="0" eaLnBrk="0" fontAlgn="base" hangingPunct="0">
        <a:spcBef>
          <a:spcPct val="0"/>
        </a:spcBef>
        <a:spcAft>
          <a:spcPct val="0"/>
        </a:spcAft>
        <a:defRPr sz="3800" b="1">
          <a:solidFill>
            <a:schemeClr val="bg1"/>
          </a:solidFill>
          <a:latin typeface="Arial" charset="0"/>
        </a:defRPr>
      </a:lvl5pPr>
      <a:lvl6pPr marL="457200" algn="ctr" rtl="0" fontAlgn="base">
        <a:spcBef>
          <a:spcPct val="0"/>
        </a:spcBef>
        <a:spcAft>
          <a:spcPct val="0"/>
        </a:spcAft>
        <a:defRPr sz="3800" b="1">
          <a:solidFill>
            <a:schemeClr val="bg1"/>
          </a:solidFill>
          <a:latin typeface="Arial" charset="0"/>
        </a:defRPr>
      </a:lvl6pPr>
      <a:lvl7pPr marL="914400" algn="ctr" rtl="0" fontAlgn="base">
        <a:spcBef>
          <a:spcPct val="0"/>
        </a:spcBef>
        <a:spcAft>
          <a:spcPct val="0"/>
        </a:spcAft>
        <a:defRPr sz="3800" b="1">
          <a:solidFill>
            <a:schemeClr val="bg1"/>
          </a:solidFill>
          <a:latin typeface="Arial" charset="0"/>
        </a:defRPr>
      </a:lvl7pPr>
      <a:lvl8pPr marL="1371600" algn="ctr" rtl="0" fontAlgn="base">
        <a:spcBef>
          <a:spcPct val="0"/>
        </a:spcBef>
        <a:spcAft>
          <a:spcPct val="0"/>
        </a:spcAft>
        <a:defRPr sz="3800" b="1">
          <a:solidFill>
            <a:schemeClr val="bg1"/>
          </a:solidFill>
          <a:latin typeface="Arial" charset="0"/>
        </a:defRPr>
      </a:lvl8pPr>
      <a:lvl9pPr marL="1828800" algn="ctr" rtl="0" fontAlgn="base">
        <a:spcBef>
          <a:spcPct val="0"/>
        </a:spcBef>
        <a:spcAft>
          <a:spcPct val="0"/>
        </a:spcAft>
        <a:defRPr sz="38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000">
          <a:solidFill>
            <a:srgbClr val="1D5B22"/>
          </a:solidFill>
          <a:latin typeface="+mn-lt"/>
          <a:ea typeface="+mn-ea"/>
          <a:cs typeface="+mn-cs"/>
        </a:defRPr>
      </a:lvl1pPr>
      <a:lvl2pPr marL="742950" indent="-285750" algn="l" rtl="0" eaLnBrk="0" fontAlgn="base" hangingPunct="0">
        <a:spcBef>
          <a:spcPct val="20000"/>
        </a:spcBef>
        <a:spcAft>
          <a:spcPct val="0"/>
        </a:spcAft>
        <a:buClr>
          <a:schemeClr val="tx1"/>
        </a:buClr>
        <a:buFont typeface="Times" pitchFamily="18" charset="0"/>
        <a:buChar char="•"/>
        <a:defRPr sz="2600">
          <a:solidFill>
            <a:srgbClr val="1D5B22"/>
          </a:solidFill>
          <a:latin typeface="+mn-lt"/>
        </a:defRPr>
      </a:lvl2pPr>
      <a:lvl3pPr marL="1085850" indent="-228600" algn="l" rtl="0" eaLnBrk="0" fontAlgn="base" hangingPunct="0">
        <a:spcBef>
          <a:spcPct val="20000"/>
        </a:spcBef>
        <a:spcAft>
          <a:spcPct val="0"/>
        </a:spcAft>
        <a:buClr>
          <a:schemeClr val="tx1"/>
        </a:buClr>
        <a:buChar char="-"/>
        <a:defRPr sz="2200">
          <a:solidFill>
            <a:srgbClr val="1D5B22"/>
          </a:solidFill>
          <a:latin typeface="+mn-lt"/>
        </a:defRPr>
      </a:lvl3pPr>
      <a:lvl4pPr marL="1428750" indent="-228600" algn="l" rtl="0" eaLnBrk="0" fontAlgn="base" hangingPunct="0">
        <a:spcBef>
          <a:spcPct val="20000"/>
        </a:spcBef>
        <a:spcAft>
          <a:spcPct val="0"/>
        </a:spcAft>
        <a:buClr>
          <a:schemeClr val="tx1"/>
        </a:buClr>
        <a:buChar char="°"/>
        <a:defRPr sz="2000">
          <a:solidFill>
            <a:srgbClr val="1D5B22"/>
          </a:solidFill>
          <a:latin typeface="+mn-lt"/>
        </a:defRPr>
      </a:lvl4pPr>
      <a:lvl5pPr marL="1771650" indent="-228600" algn="l" rtl="0" eaLnBrk="0" fontAlgn="base" hangingPunct="0">
        <a:spcBef>
          <a:spcPct val="20000"/>
        </a:spcBef>
        <a:spcAft>
          <a:spcPct val="0"/>
        </a:spcAft>
        <a:buClr>
          <a:schemeClr val="tx1"/>
        </a:buClr>
        <a:buChar char="»"/>
        <a:defRPr sz="2000">
          <a:solidFill>
            <a:srgbClr val="1D5B22"/>
          </a:solidFill>
          <a:latin typeface="+mn-lt"/>
        </a:defRPr>
      </a:lvl5pPr>
      <a:lvl6pPr marL="2228850" indent="-228600" algn="l" rtl="0" fontAlgn="base">
        <a:spcBef>
          <a:spcPct val="20000"/>
        </a:spcBef>
        <a:spcAft>
          <a:spcPct val="0"/>
        </a:spcAft>
        <a:buClr>
          <a:schemeClr val="tx1"/>
        </a:buClr>
        <a:buChar char="»"/>
        <a:defRPr sz="2000">
          <a:solidFill>
            <a:srgbClr val="1D5B22"/>
          </a:solidFill>
          <a:latin typeface="+mn-lt"/>
        </a:defRPr>
      </a:lvl6pPr>
      <a:lvl7pPr marL="2686050" indent="-228600" algn="l" rtl="0" fontAlgn="base">
        <a:spcBef>
          <a:spcPct val="20000"/>
        </a:spcBef>
        <a:spcAft>
          <a:spcPct val="0"/>
        </a:spcAft>
        <a:buClr>
          <a:schemeClr val="tx1"/>
        </a:buClr>
        <a:buChar char="»"/>
        <a:defRPr sz="2000">
          <a:solidFill>
            <a:srgbClr val="1D5B22"/>
          </a:solidFill>
          <a:latin typeface="+mn-lt"/>
        </a:defRPr>
      </a:lvl7pPr>
      <a:lvl8pPr marL="3143250" indent="-228600" algn="l" rtl="0" fontAlgn="base">
        <a:spcBef>
          <a:spcPct val="20000"/>
        </a:spcBef>
        <a:spcAft>
          <a:spcPct val="0"/>
        </a:spcAft>
        <a:buClr>
          <a:schemeClr val="tx1"/>
        </a:buClr>
        <a:buChar char="»"/>
        <a:defRPr sz="2000">
          <a:solidFill>
            <a:srgbClr val="1D5B22"/>
          </a:solidFill>
          <a:latin typeface="+mn-lt"/>
        </a:defRPr>
      </a:lvl8pPr>
      <a:lvl9pPr marL="3600450" indent="-228600" algn="l" rtl="0" fontAlgn="base">
        <a:spcBef>
          <a:spcPct val="20000"/>
        </a:spcBef>
        <a:spcAft>
          <a:spcPct val="0"/>
        </a:spcAft>
        <a:buClr>
          <a:schemeClr val="tx1"/>
        </a:buClr>
        <a:buChar char="»"/>
        <a:defRPr sz="2000">
          <a:solidFill>
            <a:srgbClr val="1D5B2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 charset="-128"/>
              </a:defRPr>
            </a:lvl1pPr>
          </a:lstStyle>
          <a:p>
            <a:pPr algn="l">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3" charset="-128"/>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3" charset="-128"/>
              </a:defRPr>
            </a:lvl1pPr>
          </a:lstStyle>
          <a:p>
            <a:pPr>
              <a:defRPr/>
            </a:pPr>
            <a:fld id="{A73A598F-0CC4-409E-8D6B-3DC4B005026A}"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 charset="-128"/>
        </a:defRPr>
      </a:lvl2pPr>
      <a:lvl3pPr algn="ctr" rtl="0" eaLnBrk="0" fontAlgn="base" hangingPunct="0">
        <a:spcBef>
          <a:spcPct val="0"/>
        </a:spcBef>
        <a:spcAft>
          <a:spcPct val="0"/>
        </a:spcAft>
        <a:defRPr sz="4400">
          <a:solidFill>
            <a:schemeClr val="tx2"/>
          </a:solidFill>
          <a:latin typeface="Arial" charset="0"/>
          <a:ea typeface="ＭＳ Ｐゴシック" pitchFamily="3" charset="-128"/>
        </a:defRPr>
      </a:lvl3pPr>
      <a:lvl4pPr algn="ctr" rtl="0" eaLnBrk="0" fontAlgn="base" hangingPunct="0">
        <a:spcBef>
          <a:spcPct val="0"/>
        </a:spcBef>
        <a:spcAft>
          <a:spcPct val="0"/>
        </a:spcAft>
        <a:defRPr sz="4400">
          <a:solidFill>
            <a:schemeClr val="tx2"/>
          </a:solidFill>
          <a:latin typeface="Arial" charset="0"/>
          <a:ea typeface="ＭＳ Ｐゴシック" pitchFamily="3" charset="-128"/>
        </a:defRPr>
      </a:lvl4pPr>
      <a:lvl5pPr algn="ctr" rtl="0" eaLnBrk="0" fontAlgn="base" hangingPunct="0">
        <a:spcBef>
          <a:spcPct val="0"/>
        </a:spcBef>
        <a:spcAft>
          <a:spcPct val="0"/>
        </a:spcAft>
        <a:defRPr sz="4400">
          <a:solidFill>
            <a:schemeClr val="tx2"/>
          </a:solidFill>
          <a:latin typeface="Arial" charset="0"/>
          <a:ea typeface="ＭＳ Ｐゴシック" pitchFamily="3" charset="-128"/>
        </a:defRPr>
      </a:lvl5pPr>
      <a:lvl6pPr marL="457200" algn="ctr" rtl="0" fontAlgn="base">
        <a:spcBef>
          <a:spcPct val="0"/>
        </a:spcBef>
        <a:spcAft>
          <a:spcPct val="0"/>
        </a:spcAft>
        <a:defRPr sz="4400">
          <a:solidFill>
            <a:schemeClr val="tx2"/>
          </a:solidFill>
          <a:latin typeface="Arial" charset="0"/>
          <a:ea typeface="ＭＳ Ｐゴシック" pitchFamily="3" charset="-128"/>
        </a:defRPr>
      </a:lvl6pPr>
      <a:lvl7pPr marL="914400" algn="ctr" rtl="0" fontAlgn="base">
        <a:spcBef>
          <a:spcPct val="0"/>
        </a:spcBef>
        <a:spcAft>
          <a:spcPct val="0"/>
        </a:spcAft>
        <a:defRPr sz="4400">
          <a:solidFill>
            <a:schemeClr val="tx2"/>
          </a:solidFill>
          <a:latin typeface="Arial" charset="0"/>
          <a:ea typeface="ＭＳ Ｐゴシック" pitchFamily="3" charset="-128"/>
        </a:defRPr>
      </a:lvl7pPr>
      <a:lvl8pPr marL="1371600" algn="ctr" rtl="0" fontAlgn="base">
        <a:spcBef>
          <a:spcPct val="0"/>
        </a:spcBef>
        <a:spcAft>
          <a:spcPct val="0"/>
        </a:spcAft>
        <a:defRPr sz="4400">
          <a:solidFill>
            <a:schemeClr val="tx2"/>
          </a:solidFill>
          <a:latin typeface="Arial" charset="0"/>
          <a:ea typeface="ＭＳ Ｐゴシック" pitchFamily="3" charset="-128"/>
        </a:defRPr>
      </a:lvl8pPr>
      <a:lvl9pPr marL="1828800" algn="ctr" rtl="0" fontAlgn="base">
        <a:spcBef>
          <a:spcPct val="0"/>
        </a:spcBef>
        <a:spcAft>
          <a:spcPct val="0"/>
        </a:spcAft>
        <a:defRPr sz="4400">
          <a:solidFill>
            <a:schemeClr val="tx2"/>
          </a:solidFill>
          <a:latin typeface="Arial" charset="0"/>
          <a:ea typeface="ＭＳ Ｐゴシック" pitchFamily="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gif"/><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ChangeArrowheads="1"/>
          </p:cNvSpPr>
          <p:nvPr/>
        </p:nvSpPr>
        <p:spPr bwMode="white">
          <a:xfrm>
            <a:off x="4572000" y="1839913"/>
            <a:ext cx="4572000" cy="3189287"/>
          </a:xfrm>
          <a:prstGeom prst="rect">
            <a:avLst/>
          </a:prstGeom>
          <a:solidFill>
            <a:schemeClr val="tx2"/>
          </a:solidFill>
          <a:ln w="48006" cmpd="thickThin">
            <a:noFill/>
            <a:miter lim="800000"/>
            <a:headEnd/>
            <a:tailEnd/>
          </a:ln>
        </p:spPr>
        <p:txBody>
          <a:bodyPr anchor="ctr"/>
          <a:lstStyle/>
          <a:p>
            <a:pPr algn="ctr"/>
            <a:endParaRPr lang="en-US" b="0">
              <a:solidFill>
                <a:srgbClr val="FFFFFF"/>
              </a:solidFill>
              <a:ea typeface="ヒラギノ角ゴ Pro W3" pitchFamily="-112" charset="-128"/>
            </a:endParaRPr>
          </a:p>
        </p:txBody>
      </p:sp>
      <p:sp>
        <p:nvSpPr>
          <p:cNvPr id="6147" name="Rectangle 2"/>
          <p:cNvSpPr>
            <a:spLocks noGrp="1" noChangeArrowheads="1"/>
          </p:cNvSpPr>
          <p:nvPr>
            <p:ph type="ctrTitle"/>
          </p:nvPr>
        </p:nvSpPr>
        <p:spPr>
          <a:xfrm>
            <a:off x="4762500" y="2386013"/>
            <a:ext cx="3987800" cy="2262187"/>
          </a:xfrm>
        </p:spPr>
        <p:txBody>
          <a:bodyPr/>
          <a:lstStyle/>
          <a:p>
            <a:pPr eaLnBrk="1" hangingPunct="1"/>
            <a:r>
              <a:rPr lang="en-US" sz="4800" dirty="0" smtClean="0"/>
              <a:t>NTRA Advantage</a:t>
            </a:r>
          </a:p>
        </p:txBody>
      </p:sp>
      <p:pic>
        <p:nvPicPr>
          <p:cNvPr id="6149" name="Picture 12" descr="490001.jpg"/>
          <p:cNvPicPr>
            <a:picLocks noChangeAspect="1"/>
          </p:cNvPicPr>
          <p:nvPr/>
        </p:nvPicPr>
        <p:blipFill>
          <a:blip r:embed="rId3" cstate="print"/>
          <a:srcRect/>
          <a:stretch>
            <a:fillRect/>
          </a:stretch>
        </p:blipFill>
        <p:spPr bwMode="auto">
          <a:xfrm>
            <a:off x="0" y="1839913"/>
            <a:ext cx="4572000" cy="318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Opportunities</a:t>
            </a:r>
            <a:endParaRPr lang="en-US" dirty="0"/>
          </a:p>
        </p:txBody>
      </p:sp>
      <p:sp>
        <p:nvSpPr>
          <p:cNvPr id="3" name="Content Placeholder 2"/>
          <p:cNvSpPr>
            <a:spLocks noGrp="1"/>
          </p:cNvSpPr>
          <p:nvPr>
            <p:ph idx="1"/>
          </p:nvPr>
        </p:nvSpPr>
        <p:spPr/>
        <p:txBody>
          <a:bodyPr/>
          <a:lstStyle/>
          <a:p>
            <a:r>
              <a:rPr lang="en-US" dirty="0" smtClean="0"/>
              <a:t>Breadth of Product Across the Enterprise</a:t>
            </a:r>
          </a:p>
          <a:p>
            <a:pPr lvl="1"/>
            <a:r>
              <a:rPr lang="en-US" dirty="0" smtClean="0"/>
              <a:t>Ag &amp; Turf products</a:t>
            </a:r>
          </a:p>
          <a:p>
            <a:pPr lvl="1"/>
            <a:r>
              <a:rPr lang="en-US" dirty="0" smtClean="0"/>
              <a:t>Construction &amp; Forestry</a:t>
            </a:r>
          </a:p>
          <a:p>
            <a:pPr lvl="1"/>
            <a:r>
              <a:rPr lang="en-US" dirty="0" smtClean="0"/>
              <a:t>John Deere Financial</a:t>
            </a:r>
          </a:p>
          <a:p>
            <a:pPr lvl="1"/>
            <a:r>
              <a:rPr lang="en-US" dirty="0" smtClean="0"/>
              <a:t>John Deere Landscapes</a:t>
            </a: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Competition</a:t>
            </a:r>
            <a:endParaRPr lang="en-US" dirty="0"/>
          </a:p>
        </p:txBody>
      </p:sp>
      <p:sp>
        <p:nvSpPr>
          <p:cNvPr id="3" name="Content Placeholder 2"/>
          <p:cNvSpPr>
            <a:spLocks noGrp="1"/>
          </p:cNvSpPr>
          <p:nvPr>
            <p:ph idx="1"/>
          </p:nvPr>
        </p:nvSpPr>
        <p:spPr/>
        <p:txBody>
          <a:bodyPr/>
          <a:lstStyle/>
          <a:p>
            <a:r>
              <a:rPr lang="en-US" dirty="0" smtClean="0"/>
              <a:t>Kubota</a:t>
            </a:r>
          </a:p>
          <a:p>
            <a:r>
              <a:rPr lang="en-US" dirty="0" smtClean="0"/>
              <a:t>AGCO</a:t>
            </a:r>
          </a:p>
          <a:p>
            <a:r>
              <a:rPr lang="en-US" dirty="0" smtClean="0"/>
              <a:t>CNH</a:t>
            </a:r>
          </a:p>
          <a:p>
            <a:r>
              <a:rPr lang="en-US" dirty="0" smtClean="0"/>
              <a:t>CAT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t>John Deere Advantages and Unique Value</a:t>
            </a:r>
            <a:endParaRPr lang="en-US" sz="3200" dirty="0"/>
          </a:p>
        </p:txBody>
      </p:sp>
      <p:sp>
        <p:nvSpPr>
          <p:cNvPr id="3" name="Content Placeholder 2"/>
          <p:cNvSpPr>
            <a:spLocks noGrp="1"/>
          </p:cNvSpPr>
          <p:nvPr>
            <p:ph idx="1"/>
          </p:nvPr>
        </p:nvSpPr>
        <p:spPr>
          <a:xfrm>
            <a:off x="457200" y="1447800"/>
            <a:ext cx="8229600" cy="4495800"/>
          </a:xfrm>
        </p:spPr>
        <p:txBody>
          <a:bodyPr/>
          <a:lstStyle/>
          <a:p>
            <a:r>
              <a:rPr lang="en-US" dirty="0" smtClean="0"/>
              <a:t>Full product line across the enterprise</a:t>
            </a:r>
          </a:p>
          <a:p>
            <a:r>
              <a:rPr lang="en-US" dirty="0" smtClean="0"/>
              <a:t>John Deere dealer network</a:t>
            </a:r>
          </a:p>
          <a:p>
            <a:r>
              <a:rPr lang="en-US" dirty="0" smtClean="0"/>
              <a:t>Proven brand support</a:t>
            </a:r>
          </a:p>
          <a:p>
            <a:r>
              <a:rPr lang="en-US" dirty="0" smtClean="0"/>
              <a:t>NTRA Advantage sales force &amp; influence</a:t>
            </a:r>
          </a:p>
          <a:p>
            <a:r>
              <a:rPr lang="en-US" dirty="0" smtClean="0"/>
              <a:t>Members are loyal to their corporate partners</a:t>
            </a:r>
          </a:p>
          <a:p>
            <a:r>
              <a:rPr lang="en-US" dirty="0" smtClean="0"/>
              <a:t>John Deere recognized as equipment leader in the equine industry</a:t>
            </a:r>
          </a:p>
          <a:p>
            <a:r>
              <a:rPr lang="en-US" dirty="0" smtClean="0"/>
              <a:t>Exclusive partnership – key associations as partners &amp; support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Thing” – Plan to Win</a:t>
            </a:r>
            <a:endParaRPr lang="en-US" dirty="0"/>
          </a:p>
        </p:txBody>
      </p:sp>
      <p:sp>
        <p:nvSpPr>
          <p:cNvPr id="3" name="Content Placeholder 2"/>
          <p:cNvSpPr>
            <a:spLocks noGrp="1"/>
          </p:cNvSpPr>
          <p:nvPr>
            <p:ph idx="1"/>
          </p:nvPr>
        </p:nvSpPr>
        <p:spPr/>
        <p:txBody>
          <a:bodyPr/>
          <a:lstStyle/>
          <a:p>
            <a:pPr>
              <a:buNone/>
            </a:pPr>
            <a:r>
              <a:rPr lang="en-US" sz="3600" b="1" dirty="0" smtClean="0"/>
              <a:t>Take To The Next Level</a:t>
            </a:r>
          </a:p>
          <a:p>
            <a:r>
              <a:rPr lang="en-US" dirty="0" smtClean="0"/>
              <a:t>Leverage our business partner</a:t>
            </a:r>
          </a:p>
          <a:p>
            <a:r>
              <a:rPr lang="en-US" dirty="0" smtClean="0"/>
              <a:t>Alignment &amp; Collaboration across the enterprise by leveraging the expertise</a:t>
            </a:r>
          </a:p>
          <a:p>
            <a:r>
              <a:rPr lang="en-US" dirty="0" smtClean="0"/>
              <a:t>Differentiate ourselves from the competition</a:t>
            </a:r>
          </a:p>
          <a:p>
            <a:r>
              <a:rPr lang="en-US" dirty="0" smtClean="0"/>
              <a:t>Knowledge transfer – dealer training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The “Main Thing” – Plan to Win</a:t>
            </a:r>
            <a:endParaRPr lang="en-US" sz="2800" dirty="0" smtClean="0"/>
          </a:p>
        </p:txBody>
      </p:sp>
      <p:graphicFrame>
        <p:nvGraphicFramePr>
          <p:cNvPr id="5" name="Content Placeholder 4"/>
          <p:cNvGraphicFramePr>
            <a:graphicFrameLocks noGrp="1"/>
          </p:cNvGraphicFramePr>
          <p:nvPr>
            <p:ph idx="1"/>
          </p:nvPr>
        </p:nvGraphicFramePr>
        <p:xfrm>
          <a:off x="381000" y="1341437"/>
          <a:ext cx="2743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3124200" y="1341437"/>
            <a:ext cx="5486400" cy="4525963"/>
          </a:xfrm>
          <a:prstGeom prst="rect">
            <a:avLst/>
          </a:prstGeom>
        </p:spPr>
        <p:txBody>
          <a:bodyPr>
            <a:normAutofit lnSpcReduction="10000"/>
          </a:bodyPr>
          <a:lstStyle/>
          <a:p>
            <a:pPr marL="342900" indent="-342900" fontAlgn="auto">
              <a:lnSpc>
                <a:spcPct val="80000"/>
              </a:lnSpc>
              <a:spcBef>
                <a:spcPct val="20000"/>
              </a:spcBef>
              <a:spcAft>
                <a:spcPts val="0"/>
              </a:spcAft>
              <a:buFont typeface="Arial" pitchFamily="34" charset="0"/>
              <a:buChar char="•"/>
              <a:defRPr/>
            </a:pPr>
            <a:endParaRPr lang="en-US" sz="3200" dirty="0">
              <a:solidFill>
                <a:srgbClr val="1D5B22"/>
              </a:solidFill>
              <a:latin typeface="+mn-lt"/>
            </a:endParaRPr>
          </a:p>
          <a:p>
            <a:pPr marL="342900" indent="-342900" fontAlgn="auto">
              <a:lnSpc>
                <a:spcPct val="80000"/>
              </a:lnSpc>
              <a:spcBef>
                <a:spcPct val="20000"/>
              </a:spcBef>
              <a:spcAft>
                <a:spcPts val="0"/>
              </a:spcAft>
              <a:buFont typeface="Arial" pitchFamily="34" charset="0"/>
              <a:buChar char="•"/>
              <a:defRPr/>
            </a:pPr>
            <a:r>
              <a:rPr lang="en-US" sz="3200" dirty="0">
                <a:solidFill>
                  <a:srgbClr val="1D5B22"/>
                </a:solidFill>
                <a:latin typeface="+mn-lt"/>
              </a:rPr>
              <a:t>Member </a:t>
            </a:r>
            <a:r>
              <a:rPr lang="en-US" sz="3200" dirty="0" smtClean="0">
                <a:solidFill>
                  <a:srgbClr val="1D5B22"/>
                </a:solidFill>
                <a:latin typeface="+mn-lt"/>
              </a:rPr>
              <a:t>gets </a:t>
            </a:r>
            <a:r>
              <a:rPr lang="en-US" sz="3200" dirty="0">
                <a:solidFill>
                  <a:srgbClr val="1D5B22"/>
                </a:solidFill>
                <a:latin typeface="+mn-lt"/>
              </a:rPr>
              <a:t>Savings!</a:t>
            </a:r>
          </a:p>
          <a:p>
            <a:pPr marL="342900" indent="-342900" fontAlgn="auto">
              <a:lnSpc>
                <a:spcPct val="80000"/>
              </a:lnSpc>
              <a:spcBef>
                <a:spcPct val="20000"/>
              </a:spcBef>
              <a:spcAft>
                <a:spcPts val="0"/>
              </a:spcAft>
              <a:defRPr/>
            </a:pPr>
            <a:endParaRPr lang="en-US" sz="3200" dirty="0">
              <a:solidFill>
                <a:srgbClr val="1D5B22"/>
              </a:solidFill>
              <a:latin typeface="+mn-lt"/>
            </a:endParaRPr>
          </a:p>
          <a:p>
            <a:pPr marL="342900" indent="-342900" fontAlgn="auto">
              <a:lnSpc>
                <a:spcPct val="80000"/>
              </a:lnSpc>
              <a:spcBef>
                <a:spcPct val="20000"/>
              </a:spcBef>
              <a:spcAft>
                <a:spcPts val="0"/>
              </a:spcAft>
              <a:defRPr/>
            </a:pPr>
            <a:endParaRPr lang="en-US" sz="3200" dirty="0">
              <a:solidFill>
                <a:srgbClr val="1D5B22"/>
              </a:solidFill>
              <a:latin typeface="+mn-lt"/>
            </a:endParaRPr>
          </a:p>
          <a:p>
            <a:pPr marL="342900" indent="-342900" fontAlgn="auto">
              <a:lnSpc>
                <a:spcPct val="80000"/>
              </a:lnSpc>
              <a:spcBef>
                <a:spcPct val="20000"/>
              </a:spcBef>
              <a:spcAft>
                <a:spcPts val="0"/>
              </a:spcAft>
              <a:buFont typeface="Arial" pitchFamily="34" charset="0"/>
              <a:buChar char="•"/>
              <a:defRPr/>
            </a:pPr>
            <a:r>
              <a:rPr lang="en-US" sz="3200" dirty="0" smtClean="0">
                <a:solidFill>
                  <a:srgbClr val="1D5B22"/>
                </a:solidFill>
                <a:latin typeface="+mn-lt"/>
              </a:rPr>
              <a:t>John Deere </a:t>
            </a:r>
            <a:r>
              <a:rPr lang="en-US" sz="3200" dirty="0">
                <a:solidFill>
                  <a:srgbClr val="1D5B22"/>
                </a:solidFill>
                <a:latin typeface="+mn-lt"/>
              </a:rPr>
              <a:t>gets Sale!</a:t>
            </a:r>
          </a:p>
          <a:p>
            <a:pPr marL="342900" indent="-342900" fontAlgn="auto">
              <a:lnSpc>
                <a:spcPct val="80000"/>
              </a:lnSpc>
              <a:spcBef>
                <a:spcPct val="20000"/>
              </a:spcBef>
              <a:spcAft>
                <a:spcPts val="0"/>
              </a:spcAft>
              <a:buFont typeface="Arial" pitchFamily="34" charset="0"/>
              <a:buChar char="•"/>
              <a:defRPr/>
            </a:pPr>
            <a:endParaRPr lang="en-US" sz="3200" dirty="0">
              <a:solidFill>
                <a:srgbClr val="1D5B22"/>
              </a:solidFill>
              <a:latin typeface="+mn-lt"/>
            </a:endParaRPr>
          </a:p>
          <a:p>
            <a:pPr marL="342900" indent="-342900" fontAlgn="auto">
              <a:lnSpc>
                <a:spcPct val="80000"/>
              </a:lnSpc>
              <a:spcBef>
                <a:spcPct val="20000"/>
              </a:spcBef>
              <a:spcAft>
                <a:spcPts val="0"/>
              </a:spcAft>
              <a:buFont typeface="Arial" pitchFamily="34" charset="0"/>
              <a:buChar char="•"/>
              <a:defRPr/>
            </a:pPr>
            <a:endParaRPr lang="en-US" sz="3200" dirty="0">
              <a:solidFill>
                <a:srgbClr val="1D5B22"/>
              </a:solidFill>
              <a:latin typeface="+mn-lt"/>
            </a:endParaRPr>
          </a:p>
          <a:p>
            <a:pPr marL="342900" indent="-342900" fontAlgn="auto">
              <a:lnSpc>
                <a:spcPct val="80000"/>
              </a:lnSpc>
              <a:spcBef>
                <a:spcPct val="20000"/>
              </a:spcBef>
              <a:spcAft>
                <a:spcPts val="0"/>
              </a:spcAft>
              <a:buFont typeface="Arial" pitchFamily="34" charset="0"/>
              <a:buChar char="•"/>
              <a:defRPr/>
            </a:pPr>
            <a:r>
              <a:rPr lang="en-US" sz="3200" dirty="0">
                <a:solidFill>
                  <a:srgbClr val="1D5B22"/>
                </a:solidFill>
                <a:latin typeface="+mn-lt"/>
              </a:rPr>
              <a:t>A piece of every sale comes back to support the Industry! </a:t>
            </a:r>
          </a:p>
          <a:p>
            <a:pPr marL="342900" indent="-342900" fontAlgn="auto">
              <a:lnSpc>
                <a:spcPct val="80000"/>
              </a:lnSpc>
              <a:spcBef>
                <a:spcPct val="20000"/>
              </a:spcBef>
              <a:spcAft>
                <a:spcPts val="0"/>
              </a:spcAft>
              <a:buFont typeface="Arial" pitchFamily="34" charset="0"/>
              <a:buChar char="•"/>
              <a:defRPr/>
            </a:pPr>
            <a:endParaRPr lang="en-US" sz="3200" dirty="0">
              <a:latin typeface="+mn-lt"/>
            </a:endParaRPr>
          </a:p>
          <a:p>
            <a:pPr marL="342900" indent="-342900" fontAlgn="auto">
              <a:lnSpc>
                <a:spcPct val="80000"/>
              </a:lnSpc>
              <a:spcBef>
                <a:spcPct val="20000"/>
              </a:spcBef>
              <a:spcAft>
                <a:spcPts val="0"/>
              </a:spcAft>
              <a:buFont typeface="Arial" pitchFamily="34" charset="0"/>
              <a:buChar char="•"/>
              <a:defRPr/>
            </a:pPr>
            <a:endParaRPr lang="en-US" sz="3200" dirty="0">
              <a:latin typeface="+mn-lt"/>
            </a:endParaRPr>
          </a:p>
          <a:p>
            <a:pPr marL="342900" indent="-342900" fontAlgn="auto">
              <a:lnSpc>
                <a:spcPct val="80000"/>
              </a:lnSpc>
              <a:spcBef>
                <a:spcPct val="20000"/>
              </a:spcBef>
              <a:spcAft>
                <a:spcPts val="0"/>
              </a:spcAft>
              <a:buFont typeface="Arial" pitchFamily="34" charset="0"/>
              <a:buChar char="•"/>
              <a:defRPr/>
            </a:pPr>
            <a:endParaRPr lang="en-US" sz="3200" dirty="0">
              <a:latin typeface="+mn-lt"/>
            </a:endParaRPr>
          </a:p>
          <a:p>
            <a:pPr marL="342900" indent="-342900" fontAlgn="auto">
              <a:lnSpc>
                <a:spcPct val="80000"/>
              </a:lnSpc>
              <a:spcBef>
                <a:spcPct val="20000"/>
              </a:spcBef>
              <a:spcAft>
                <a:spcPts val="0"/>
              </a:spcAft>
              <a:buFont typeface="Arial" pitchFamily="34" charset="0"/>
              <a:buChar char="•"/>
              <a:defRPr/>
            </a:pPr>
            <a:endParaRPr lang="en-US" sz="1700" dirty="0">
              <a:solidFill>
                <a:srgbClr val="FFC000"/>
              </a:solidFill>
              <a:latin typeface="+mn-lt"/>
            </a:endParaRPr>
          </a:p>
          <a:p>
            <a:pPr marL="342900" indent="-342900" fontAlgn="auto">
              <a:spcBef>
                <a:spcPct val="20000"/>
              </a:spcBef>
              <a:spcAft>
                <a:spcPts val="0"/>
              </a:spcAft>
              <a:buFont typeface="Arial" pitchFamily="34" charset="0"/>
              <a:buChar char="•"/>
              <a:defRPr/>
            </a:pPr>
            <a:endParaRPr lang="en-US" sz="3200" dirty="0">
              <a:solidFill>
                <a:srgbClr val="FFC000"/>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ChangeArrowheads="1"/>
          </p:cNvSpPr>
          <p:nvPr/>
        </p:nvSpPr>
        <p:spPr bwMode="white">
          <a:xfrm>
            <a:off x="4572000" y="1839913"/>
            <a:ext cx="4572000" cy="3189287"/>
          </a:xfrm>
          <a:prstGeom prst="rect">
            <a:avLst/>
          </a:prstGeom>
          <a:solidFill>
            <a:schemeClr val="tx2"/>
          </a:solidFill>
          <a:ln w="48006" cmpd="thickThin">
            <a:noFill/>
            <a:miter lim="800000"/>
            <a:headEnd/>
            <a:tailEnd/>
          </a:ln>
        </p:spPr>
        <p:txBody>
          <a:bodyPr anchor="ctr"/>
          <a:lstStyle/>
          <a:p>
            <a:pPr algn="ctr"/>
            <a:endParaRPr lang="en-US" b="0">
              <a:solidFill>
                <a:srgbClr val="FFFFFF"/>
              </a:solidFill>
              <a:ea typeface="ヒラギノ角ゴ Pro W3" pitchFamily="-112" charset="-128"/>
            </a:endParaRPr>
          </a:p>
        </p:txBody>
      </p:sp>
      <p:sp>
        <p:nvSpPr>
          <p:cNvPr id="6147" name="Rectangle 2"/>
          <p:cNvSpPr>
            <a:spLocks noGrp="1" noChangeArrowheads="1"/>
          </p:cNvSpPr>
          <p:nvPr>
            <p:ph type="ctrTitle"/>
          </p:nvPr>
        </p:nvSpPr>
        <p:spPr>
          <a:xfrm>
            <a:off x="4762500" y="2386013"/>
            <a:ext cx="3987800" cy="2262187"/>
          </a:xfrm>
        </p:spPr>
        <p:txBody>
          <a:bodyPr/>
          <a:lstStyle/>
          <a:p>
            <a:pPr eaLnBrk="1" hangingPunct="1"/>
            <a:r>
              <a:rPr lang="en-US" sz="4800" dirty="0" smtClean="0"/>
              <a:t>Joe Morris</a:t>
            </a:r>
            <a:br>
              <a:rPr lang="en-US" sz="4800" dirty="0" smtClean="0"/>
            </a:br>
            <a:endParaRPr lang="en-US" sz="2400" dirty="0" smtClean="0"/>
          </a:p>
        </p:txBody>
      </p:sp>
      <p:pic>
        <p:nvPicPr>
          <p:cNvPr id="6149" name="Picture 12" descr="490001.jpg"/>
          <p:cNvPicPr>
            <a:picLocks noChangeAspect="1"/>
          </p:cNvPicPr>
          <p:nvPr/>
        </p:nvPicPr>
        <p:blipFill>
          <a:blip r:embed="rId3" cstate="print"/>
          <a:srcRect/>
          <a:stretch>
            <a:fillRect/>
          </a:stretch>
        </p:blipFill>
        <p:spPr bwMode="auto">
          <a:xfrm>
            <a:off x="0" y="1839913"/>
            <a:ext cx="4572000" cy="318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Ongoing Sales Element</a:t>
            </a:r>
            <a:endParaRPr lang="en-US" dirty="0"/>
          </a:p>
        </p:txBody>
      </p:sp>
      <p:sp>
        <p:nvSpPr>
          <p:cNvPr id="5" name="Content Placeholder 4"/>
          <p:cNvSpPr>
            <a:spLocks noGrp="1"/>
          </p:cNvSpPr>
          <p:nvPr>
            <p:ph idx="1"/>
          </p:nvPr>
        </p:nvSpPr>
        <p:spPr/>
        <p:txBody>
          <a:bodyPr/>
          <a:lstStyle/>
          <a:p>
            <a:pPr>
              <a:buNone/>
            </a:pPr>
            <a:r>
              <a:rPr lang="en-US" sz="2000" dirty="0" smtClean="0"/>
              <a:t>	For ten years NTRA Advantage has been working within the horse industry, building awareness and promoting John Deere. That effort has been successful, and will be continued through 2011. As in the past, we will use shows and promotions, industry networking, advertising and media support to position John Deere as the equipment supplier that supports the horse industry.</a:t>
            </a:r>
          </a:p>
          <a:p>
            <a:pPr>
              <a:buNone/>
            </a:pPr>
            <a:endParaRPr lang="en-US" sz="2000" dirty="0" smtClean="0"/>
          </a:p>
          <a:p>
            <a:pPr>
              <a:buNone/>
            </a:pPr>
            <a:r>
              <a:rPr lang="en-US" sz="2000" dirty="0" smtClean="0"/>
              <a:t>	We will be increasing our efforts and focus from shows and promotions to building relationships, and one-on-one marketing with customers. With the expertise of our current staff, these efforts will ensure our overall sales will continue to grow</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Integrity</a:t>
            </a:r>
            <a:endParaRPr lang="en-US" dirty="0"/>
          </a:p>
        </p:txBody>
      </p:sp>
      <p:sp>
        <p:nvSpPr>
          <p:cNvPr id="3" name="Content Placeholder 2"/>
          <p:cNvSpPr>
            <a:spLocks noGrp="1"/>
          </p:cNvSpPr>
          <p:nvPr>
            <p:ph idx="1"/>
          </p:nvPr>
        </p:nvSpPr>
        <p:spPr>
          <a:xfrm>
            <a:off x="457200" y="1295400"/>
            <a:ext cx="8229600" cy="4495800"/>
          </a:xfrm>
        </p:spPr>
        <p:txBody>
          <a:bodyPr/>
          <a:lstStyle/>
          <a:p>
            <a:pPr>
              <a:buNone/>
            </a:pPr>
            <a:r>
              <a:rPr lang="en-US" sz="1200" dirty="0" smtClean="0"/>
              <a:t>NTRA Advantage wants to re-state and re-emphasize the importance of </a:t>
            </a:r>
            <a:r>
              <a:rPr lang="en-US" sz="1200" b="1" dirty="0" smtClean="0"/>
              <a:t>program integrity</a:t>
            </a:r>
            <a:r>
              <a:rPr lang="en-US" sz="1200" dirty="0" smtClean="0"/>
              <a:t> with our John Deere program.  It is and always has been the intent of this program to qualify members and make sure only full-time equine facilities are receiving the percentage discounts through our purchasing program and part-time equine members have the opportunity to utilize the coupon partner program.</a:t>
            </a:r>
          </a:p>
          <a:p>
            <a:pPr>
              <a:buNone/>
            </a:pPr>
            <a:r>
              <a:rPr lang="en-US" sz="1200" dirty="0" smtClean="0"/>
              <a:t> </a:t>
            </a:r>
          </a:p>
          <a:p>
            <a:pPr>
              <a:buNone/>
            </a:pPr>
            <a:r>
              <a:rPr lang="en-US" sz="1200" dirty="0" smtClean="0"/>
              <a:t>With the ongoing expansion of our program and with the current expansion of our sales force, we have created a centralized audit function to make sure our </a:t>
            </a:r>
            <a:r>
              <a:rPr lang="en-US" sz="1200" b="1" dirty="0" smtClean="0"/>
              <a:t>program integrity</a:t>
            </a:r>
            <a:r>
              <a:rPr lang="en-US" sz="1200" dirty="0" smtClean="0"/>
              <a:t> stays at its highest level.</a:t>
            </a:r>
          </a:p>
          <a:p>
            <a:pPr>
              <a:buNone/>
            </a:pPr>
            <a:r>
              <a:rPr lang="en-US" sz="1200" dirty="0" smtClean="0"/>
              <a:t> </a:t>
            </a:r>
          </a:p>
          <a:p>
            <a:pPr>
              <a:buNone/>
            </a:pPr>
            <a:r>
              <a:rPr lang="en-US" sz="1200" dirty="0" smtClean="0"/>
              <a:t>Access numbers can only be issued by sales reps after they have spoken to the member, and qualified them as a full-time equine facility.  This information, previously logged on paper, is now added to the NTRACK database.</a:t>
            </a:r>
          </a:p>
          <a:p>
            <a:pPr>
              <a:buNone/>
            </a:pPr>
            <a:r>
              <a:rPr lang="en-US" sz="1200" dirty="0" smtClean="0"/>
              <a:t> </a:t>
            </a:r>
          </a:p>
          <a:p>
            <a:pPr>
              <a:buNone/>
            </a:pPr>
            <a:r>
              <a:rPr lang="en-US" sz="1200" dirty="0" smtClean="0"/>
              <a:t>Partner coupons can only be issued by sales reps after they have spoken to the member, verified their membership has been valid for more than 90 days and added them and membership information into NTRACK.</a:t>
            </a:r>
          </a:p>
          <a:p>
            <a:pPr>
              <a:buNone/>
            </a:pPr>
            <a:r>
              <a:rPr lang="en-US" sz="1200" dirty="0" smtClean="0"/>
              <a:t> </a:t>
            </a:r>
          </a:p>
          <a:p>
            <a:pPr>
              <a:buNone/>
            </a:pPr>
            <a:r>
              <a:rPr lang="en-US" sz="1200" dirty="0" smtClean="0"/>
              <a:t>All sales reps will get final approval from Joe Morris on any questionable farms.  Jade Cook and Vicki Baumgardner, in the Accounting/Audit department, will monitor the central office.  Jade and Vicki will officially inspect the records. Dwight Ange from John Deere will have access to all records pertaining to coupons issued.</a:t>
            </a:r>
          </a:p>
          <a:p>
            <a:pPr>
              <a:buNone/>
            </a:pPr>
            <a:r>
              <a:rPr lang="en-US" sz="1200" dirty="0" smtClean="0"/>
              <a:t> </a:t>
            </a:r>
          </a:p>
          <a:p>
            <a:pPr>
              <a:buNone/>
            </a:pPr>
            <a:r>
              <a:rPr lang="en-US" sz="1200" dirty="0" smtClean="0"/>
              <a:t>With anticipated growth in sales, we felt it important to formalize and centralize this procedure previously performed at the sales representative level.</a:t>
            </a:r>
          </a:p>
          <a:p>
            <a:pPr>
              <a:buNone/>
            </a:pPr>
            <a:r>
              <a:rPr lang="en-US" sz="1200" dirty="0" smtClean="0"/>
              <a:t> </a:t>
            </a:r>
          </a:p>
          <a:p>
            <a:pPr>
              <a:buNone/>
            </a:pPr>
            <a:r>
              <a:rPr lang="en-US" sz="1200" dirty="0" smtClean="0"/>
              <a:t>We will continue to monitor </a:t>
            </a:r>
            <a:r>
              <a:rPr lang="en-US" sz="1200" b="1" dirty="0" smtClean="0"/>
              <a:t>program integrity</a:t>
            </a:r>
            <a:r>
              <a:rPr lang="en-US" sz="1200" dirty="0" smtClean="0"/>
              <a:t> as this function remains our number one priority.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Horse Statistics</a:t>
            </a:r>
            <a:endParaRPr lang="en-US" dirty="0"/>
          </a:p>
        </p:txBody>
      </p:sp>
      <p:sp>
        <p:nvSpPr>
          <p:cNvPr id="3" name="Content Placeholder 2"/>
          <p:cNvSpPr>
            <a:spLocks noGrp="1"/>
          </p:cNvSpPr>
          <p:nvPr>
            <p:ph idx="1"/>
          </p:nvPr>
        </p:nvSpPr>
        <p:spPr>
          <a:xfrm>
            <a:off x="457200" y="1219200"/>
            <a:ext cx="8229600" cy="4800600"/>
          </a:xfrm>
        </p:spPr>
        <p:txBody>
          <a:bodyPr/>
          <a:lstStyle/>
          <a:p>
            <a:pPr>
              <a:buNone/>
            </a:pPr>
            <a:r>
              <a:rPr lang="en-US" sz="1200" b="1" dirty="0" smtClean="0"/>
              <a:t>Estimated number of horses in the United States = 9.2 million</a:t>
            </a:r>
          </a:p>
          <a:p>
            <a:pPr>
              <a:buNone/>
            </a:pPr>
            <a:r>
              <a:rPr lang="en-US" sz="1200" dirty="0" smtClean="0"/>
              <a:t> </a:t>
            </a:r>
            <a:endParaRPr lang="en-US" sz="1200" dirty="0" smtClean="0"/>
          </a:p>
          <a:p>
            <a:pPr>
              <a:buNone/>
            </a:pPr>
            <a:r>
              <a:rPr lang="en-US" sz="1200" dirty="0" smtClean="0"/>
              <a:t>Estimated number of horses by activity:</a:t>
            </a:r>
          </a:p>
          <a:p>
            <a:r>
              <a:rPr lang="en-US" sz="1200" dirty="0" smtClean="0"/>
              <a:t>Recreation = 3,906,923</a:t>
            </a:r>
          </a:p>
          <a:p>
            <a:r>
              <a:rPr lang="en-US" sz="1200" dirty="0" smtClean="0"/>
              <a:t>Showing = 2,718,954</a:t>
            </a:r>
          </a:p>
          <a:p>
            <a:r>
              <a:rPr lang="en-US" sz="1200" dirty="0" smtClean="0"/>
              <a:t>Racing = 844,531</a:t>
            </a:r>
          </a:p>
          <a:p>
            <a:r>
              <a:rPr lang="en-US" sz="1200" dirty="0" smtClean="0"/>
              <a:t>Other = 1,752,439</a:t>
            </a:r>
          </a:p>
          <a:p>
            <a:pPr>
              <a:buNone/>
            </a:pPr>
            <a:r>
              <a:rPr lang="en-US" sz="1200" dirty="0" smtClean="0"/>
              <a:t> </a:t>
            </a:r>
          </a:p>
          <a:p>
            <a:pPr>
              <a:buNone/>
            </a:pPr>
            <a:r>
              <a:rPr lang="en-US" sz="1200" dirty="0" smtClean="0"/>
              <a:t>Estimated number of horses by breed:</a:t>
            </a:r>
          </a:p>
          <a:p>
            <a:r>
              <a:rPr lang="en-US" sz="1200" dirty="0" smtClean="0"/>
              <a:t>Quarter Horse = 3,288,203</a:t>
            </a:r>
          </a:p>
          <a:p>
            <a:r>
              <a:rPr lang="en-US" sz="1200" dirty="0" smtClean="0"/>
              <a:t>Thoroughbred = 1,291,807</a:t>
            </a:r>
          </a:p>
          <a:p>
            <a:r>
              <a:rPr lang="en-US" sz="1200" dirty="0" smtClean="0"/>
              <a:t>Other = 4,642,739</a:t>
            </a:r>
          </a:p>
          <a:p>
            <a:pPr>
              <a:buNone/>
            </a:pPr>
            <a:r>
              <a:rPr lang="en-US" sz="1200" dirty="0" smtClean="0"/>
              <a:t> </a:t>
            </a:r>
          </a:p>
          <a:p>
            <a:pPr>
              <a:buNone/>
            </a:pPr>
            <a:r>
              <a:rPr lang="en-US" sz="1200" dirty="0" smtClean="0"/>
              <a:t>Number of people participating in the equine industry:</a:t>
            </a:r>
          </a:p>
          <a:p>
            <a:r>
              <a:rPr lang="en-US" sz="1200" dirty="0" smtClean="0"/>
              <a:t>Owners = 2,000,000</a:t>
            </a:r>
          </a:p>
          <a:p>
            <a:r>
              <a:rPr lang="en-US" sz="1200" dirty="0" smtClean="0"/>
              <a:t>Volunteers = 2,000,000</a:t>
            </a:r>
          </a:p>
          <a:p>
            <a:pPr>
              <a:buNone/>
            </a:pPr>
            <a:r>
              <a:rPr lang="en-US" sz="1200" dirty="0" smtClean="0"/>
              <a:t> </a:t>
            </a:r>
          </a:p>
          <a:p>
            <a:pPr>
              <a:buNone/>
            </a:pPr>
            <a:r>
              <a:rPr lang="en-US" sz="1200" dirty="0" smtClean="0"/>
              <a:t>Direct, indirect and induced economics impacts of the equine industry on the United States:</a:t>
            </a:r>
          </a:p>
          <a:p>
            <a:r>
              <a:rPr lang="en-US" sz="1200" dirty="0" smtClean="0"/>
              <a:t>Contributions to Gross Domestic Product (GDP) = $102 Billion</a:t>
            </a:r>
          </a:p>
          <a:p>
            <a:r>
              <a:rPr lang="en-US" sz="1200" dirty="0" smtClean="0"/>
              <a:t>Number of full-time equivalent (FTE) jobs proceed 1.4 million</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NTRA Member Statistics</a:t>
            </a:r>
            <a:endParaRPr lang="en-US" dirty="0"/>
          </a:p>
        </p:txBody>
      </p:sp>
      <p:sp>
        <p:nvSpPr>
          <p:cNvPr id="3" name="Content Placeholder 2"/>
          <p:cNvSpPr>
            <a:spLocks noGrp="1"/>
          </p:cNvSpPr>
          <p:nvPr>
            <p:ph idx="1"/>
          </p:nvPr>
        </p:nvSpPr>
        <p:spPr>
          <a:xfrm>
            <a:off x="457200" y="1143000"/>
            <a:ext cx="8229600" cy="4876800"/>
          </a:xfrm>
        </p:spPr>
        <p:txBody>
          <a:bodyPr/>
          <a:lstStyle/>
          <a:p>
            <a:pPr>
              <a:buNone/>
            </a:pPr>
            <a:r>
              <a:rPr lang="en-US" sz="1200" b="1" dirty="0" smtClean="0"/>
              <a:t>Racing</a:t>
            </a:r>
          </a:p>
          <a:p>
            <a:r>
              <a:rPr lang="en-US" sz="1200" dirty="0" smtClean="0"/>
              <a:t>49,000 </a:t>
            </a:r>
            <a:r>
              <a:rPr lang="en-US" sz="1200" dirty="0" smtClean="0"/>
              <a:t>American races</a:t>
            </a:r>
          </a:p>
          <a:p>
            <a:r>
              <a:rPr lang="en-US" sz="1200" dirty="0" smtClean="0"/>
              <a:t>7,000 Canadian races </a:t>
            </a:r>
          </a:p>
          <a:p>
            <a:r>
              <a:rPr lang="en-US" sz="1200" dirty="0" smtClean="0"/>
              <a:t>$11,416,570,000 Money </a:t>
            </a:r>
            <a:r>
              <a:rPr lang="en-US" sz="1200" dirty="0" smtClean="0"/>
              <a:t>wagered</a:t>
            </a:r>
            <a:endParaRPr lang="en-US" sz="1200" dirty="0" smtClean="0"/>
          </a:p>
          <a:p>
            <a:r>
              <a:rPr lang="en-US" sz="1200" dirty="0" smtClean="0"/>
              <a:t>$1,027,731,620 Purse money</a:t>
            </a:r>
          </a:p>
          <a:p>
            <a:r>
              <a:rPr lang="en-US" sz="1200" dirty="0" smtClean="0"/>
              <a:t>5,473 Race days</a:t>
            </a:r>
          </a:p>
          <a:p>
            <a:pPr>
              <a:buNone/>
            </a:pPr>
            <a:endParaRPr lang="en-US" sz="1200" dirty="0" smtClean="0"/>
          </a:p>
          <a:p>
            <a:pPr>
              <a:buNone/>
            </a:pPr>
            <a:r>
              <a:rPr lang="en-US" sz="1200" b="1" dirty="0" smtClean="0"/>
              <a:t>Sales</a:t>
            </a:r>
          </a:p>
          <a:p>
            <a:r>
              <a:rPr lang="en-US" sz="1200" dirty="0" smtClean="0"/>
              <a:t>$302,641,564 Yearlings</a:t>
            </a:r>
          </a:p>
          <a:p>
            <a:r>
              <a:rPr lang="en-US" sz="1200" dirty="0" smtClean="0"/>
              <a:t>$115,116,500 2yr olds</a:t>
            </a:r>
          </a:p>
          <a:p>
            <a:r>
              <a:rPr lang="en-US" sz="1200" dirty="0" smtClean="0"/>
              <a:t>$45,211,144 Weanlings</a:t>
            </a:r>
          </a:p>
          <a:p>
            <a:r>
              <a:rPr lang="en-US" sz="1200" dirty="0" smtClean="0"/>
              <a:t>$149,110,144 Broodmares</a:t>
            </a:r>
          </a:p>
          <a:p>
            <a:r>
              <a:rPr lang="en-US" sz="1200" dirty="0" smtClean="0"/>
              <a:t>$617,430,160 Total Horse Sales</a:t>
            </a:r>
          </a:p>
          <a:p>
            <a:pPr>
              <a:buNone/>
            </a:pPr>
            <a:endParaRPr lang="en-US" sz="1200" dirty="0" smtClean="0"/>
          </a:p>
          <a:p>
            <a:pPr>
              <a:buNone/>
            </a:pPr>
            <a:r>
              <a:rPr lang="en-US" sz="1200" b="1" dirty="0" smtClean="0"/>
              <a:t>TOBA Members</a:t>
            </a:r>
            <a:endParaRPr lang="en-US" sz="1200" b="1" dirty="0" smtClean="0"/>
          </a:p>
          <a:p>
            <a:r>
              <a:rPr lang="en-US" sz="1200" dirty="0" smtClean="0"/>
              <a:t>$8,252,860 Average net worth</a:t>
            </a:r>
          </a:p>
          <a:p>
            <a:r>
              <a:rPr lang="en-US" sz="1200" dirty="0" smtClean="0"/>
              <a:t>$1,412,500 Value of ownership in racing and breeding stock</a:t>
            </a:r>
          </a:p>
          <a:p>
            <a:r>
              <a:rPr lang="en-US" sz="1200" dirty="0" smtClean="0"/>
              <a:t>$1,327,270 Market value of primary residence</a:t>
            </a:r>
          </a:p>
          <a:p>
            <a:r>
              <a:rPr lang="en-US" sz="1200" dirty="0" smtClean="0"/>
              <a:t>133.8 average acres of farm or ranch</a:t>
            </a:r>
          </a:p>
          <a:p>
            <a:r>
              <a:rPr lang="en-US" sz="1200" dirty="0" smtClean="0"/>
              <a:t>20.3 Years with a financial interest in Thoroughbred industry</a:t>
            </a:r>
          </a:p>
          <a:p>
            <a:r>
              <a:rPr lang="en-US" sz="1200" dirty="0" smtClean="0"/>
              <a:t>3.9 miles of fencing </a:t>
            </a:r>
          </a:p>
          <a:p>
            <a:r>
              <a:rPr lang="en-US" sz="1200" dirty="0" smtClean="0"/>
              <a:t>83% Attend or graduated from college </a:t>
            </a:r>
          </a:p>
          <a:p>
            <a:endParaRPr lang="en-US" sz="1200" dirty="0" smtClean="0"/>
          </a:p>
          <a:p>
            <a:pPr>
              <a:buNone/>
            </a:pPr>
            <a:endParaRPr lang="en-US" sz="1200" dirty="0" smtClean="0"/>
          </a:p>
          <a:p>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Agenda</a:t>
            </a:r>
          </a:p>
        </p:txBody>
      </p:sp>
      <p:sp>
        <p:nvSpPr>
          <p:cNvPr id="6147" name="Rectangle 3"/>
          <p:cNvSpPr>
            <a:spLocks noGrp="1" noChangeArrowheads="1"/>
          </p:cNvSpPr>
          <p:nvPr>
            <p:ph type="body" idx="1"/>
          </p:nvPr>
        </p:nvSpPr>
        <p:spPr>
          <a:xfrm>
            <a:off x="838200" y="762000"/>
            <a:ext cx="8305800" cy="5715000"/>
          </a:xfrm>
        </p:spPr>
        <p:txBody>
          <a:bodyPr/>
          <a:lstStyle/>
          <a:p>
            <a:pPr eaLnBrk="1" hangingPunct="1">
              <a:lnSpc>
                <a:spcPct val="90000"/>
              </a:lnSpc>
            </a:pPr>
            <a:endParaRPr lang="en-US" dirty="0" smtClean="0"/>
          </a:p>
          <a:p>
            <a:pPr eaLnBrk="1" hangingPunct="1">
              <a:lnSpc>
                <a:spcPct val="90000"/>
              </a:lnSpc>
            </a:pPr>
            <a:r>
              <a:rPr lang="en-US" sz="2400" dirty="0" smtClean="0"/>
              <a:t>Introductions</a:t>
            </a:r>
          </a:p>
          <a:p>
            <a:pPr lvl="1" eaLnBrk="1" hangingPunct="1">
              <a:lnSpc>
                <a:spcPct val="90000"/>
              </a:lnSpc>
            </a:pPr>
            <a:r>
              <a:rPr lang="en-US" sz="2400" dirty="0" smtClean="0"/>
              <a:t>Joe Morris, NTRA Advantage</a:t>
            </a:r>
          </a:p>
          <a:p>
            <a:pPr lvl="1" eaLnBrk="1" hangingPunct="1">
              <a:lnSpc>
                <a:spcPct val="90000"/>
              </a:lnSpc>
            </a:pPr>
            <a:r>
              <a:rPr lang="en-US" sz="2400" dirty="0" smtClean="0"/>
              <a:t>John Deere attendees</a:t>
            </a:r>
          </a:p>
          <a:p>
            <a:pPr eaLnBrk="1" hangingPunct="1">
              <a:lnSpc>
                <a:spcPct val="90000"/>
              </a:lnSpc>
            </a:pPr>
            <a:r>
              <a:rPr lang="en-US" sz="2400" dirty="0" smtClean="0"/>
              <a:t>Current Situation</a:t>
            </a:r>
          </a:p>
          <a:p>
            <a:pPr eaLnBrk="1" hangingPunct="1">
              <a:lnSpc>
                <a:spcPct val="90000"/>
              </a:lnSpc>
            </a:pPr>
            <a:r>
              <a:rPr lang="en-US" sz="2400" dirty="0" smtClean="0"/>
              <a:t>Business Landscape</a:t>
            </a:r>
          </a:p>
          <a:p>
            <a:pPr eaLnBrk="1" hangingPunct="1">
              <a:lnSpc>
                <a:spcPct val="90000"/>
              </a:lnSpc>
            </a:pPr>
            <a:r>
              <a:rPr lang="en-US" sz="2400" dirty="0" smtClean="0"/>
              <a:t>Customer Relationships</a:t>
            </a:r>
          </a:p>
          <a:p>
            <a:pPr eaLnBrk="1" hangingPunct="1">
              <a:lnSpc>
                <a:spcPct val="90000"/>
              </a:lnSpc>
            </a:pPr>
            <a:r>
              <a:rPr lang="en-US" sz="2400" dirty="0" smtClean="0"/>
              <a:t>Sales Opportunities</a:t>
            </a:r>
          </a:p>
          <a:p>
            <a:pPr eaLnBrk="1" hangingPunct="1">
              <a:lnSpc>
                <a:spcPct val="90000"/>
              </a:lnSpc>
            </a:pPr>
            <a:r>
              <a:rPr lang="en-US" sz="2400" dirty="0" smtClean="0"/>
              <a:t>Competition</a:t>
            </a:r>
          </a:p>
          <a:p>
            <a:pPr eaLnBrk="1" hangingPunct="1">
              <a:lnSpc>
                <a:spcPct val="90000"/>
              </a:lnSpc>
            </a:pPr>
            <a:r>
              <a:rPr lang="en-US" sz="2400" dirty="0" smtClean="0"/>
              <a:t>John Deere Advantages and Unique Value </a:t>
            </a:r>
          </a:p>
          <a:p>
            <a:pPr eaLnBrk="1" hangingPunct="1">
              <a:lnSpc>
                <a:spcPct val="90000"/>
              </a:lnSpc>
            </a:pPr>
            <a:r>
              <a:rPr lang="en-US" sz="2400" dirty="0" smtClean="0"/>
              <a:t>The “Main Thing”</a:t>
            </a:r>
          </a:p>
          <a:p>
            <a:pPr eaLnBrk="1" hangingPunct="1">
              <a:lnSpc>
                <a:spcPct val="90000"/>
              </a:lnSpc>
            </a:pPr>
            <a:r>
              <a:rPr lang="en-US" sz="2400" dirty="0" smtClean="0"/>
              <a:t>Account Growth Plan &amp; Strategy - 2011 NTRA Advantage</a:t>
            </a:r>
          </a:p>
          <a:p>
            <a:pPr eaLnBrk="1" hangingPunct="1">
              <a:lnSpc>
                <a:spcPct val="90000"/>
              </a:lnSpc>
            </a:pPr>
            <a:r>
              <a:rPr lang="en-US" sz="2400" dirty="0" smtClean="0"/>
              <a:t>Questions  </a:t>
            </a:r>
          </a:p>
          <a:p>
            <a:pPr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0" y="1219200"/>
            <a:ext cx="4800600" cy="4876800"/>
          </a:xfrm>
          <a:prstGeom prst="rect">
            <a:avLst/>
          </a:prstGeom>
          <a:noFill/>
          <a:ln w="9525">
            <a:noFill/>
            <a:miter lim="800000"/>
            <a:headEnd/>
            <a:tailEnd/>
          </a:ln>
        </p:spPr>
      </p:pic>
      <p:sp>
        <p:nvSpPr>
          <p:cNvPr id="9" name="Title 1"/>
          <p:cNvSpPr>
            <a:spLocks noGrp="1"/>
          </p:cNvSpPr>
          <p:nvPr>
            <p:ph type="title" idx="4294967295"/>
          </p:nvPr>
        </p:nvSpPr>
        <p:spPr>
          <a:xfrm>
            <a:off x="0" y="0"/>
            <a:ext cx="9144000" cy="1143000"/>
          </a:xfrm>
        </p:spPr>
        <p:txBody>
          <a:bodyPr/>
          <a:lstStyle/>
          <a:p>
            <a:r>
              <a:rPr lang="en-US" dirty="0" smtClean="0"/>
              <a:t>Thoroughbred Owners &amp; Breeders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AQHA Member Statistics</a:t>
            </a:r>
            <a:endParaRPr lang="en-US" dirty="0"/>
          </a:p>
        </p:txBody>
      </p:sp>
      <p:sp>
        <p:nvSpPr>
          <p:cNvPr id="3" name="Content Placeholder 2"/>
          <p:cNvSpPr>
            <a:spLocks noGrp="1"/>
          </p:cNvSpPr>
          <p:nvPr>
            <p:ph idx="1"/>
          </p:nvPr>
        </p:nvSpPr>
        <p:spPr>
          <a:xfrm>
            <a:off x="457200" y="1295400"/>
            <a:ext cx="8229600" cy="4495800"/>
          </a:xfrm>
        </p:spPr>
        <p:txBody>
          <a:bodyPr/>
          <a:lstStyle/>
          <a:p>
            <a:pPr>
              <a:buNone/>
            </a:pPr>
            <a:r>
              <a:rPr lang="en-US" sz="1200" b="1" dirty="0" smtClean="0"/>
              <a:t>Shows</a:t>
            </a:r>
          </a:p>
          <a:p>
            <a:r>
              <a:rPr lang="en-US" sz="1200" dirty="0" smtClean="0"/>
              <a:t>3,149 Sanctioned shows</a:t>
            </a:r>
          </a:p>
          <a:p>
            <a:r>
              <a:rPr lang="en-US" sz="1200" dirty="0" smtClean="0"/>
              <a:t>878,406 AQHA show entries</a:t>
            </a:r>
          </a:p>
          <a:p>
            <a:pPr>
              <a:buNone/>
            </a:pPr>
            <a:endParaRPr lang="en-US" sz="1200" dirty="0" smtClean="0"/>
          </a:p>
          <a:p>
            <a:pPr>
              <a:buNone/>
            </a:pPr>
            <a:r>
              <a:rPr lang="en-US" sz="1200" b="1" dirty="0" smtClean="0"/>
              <a:t>Racing</a:t>
            </a:r>
          </a:p>
          <a:p>
            <a:r>
              <a:rPr lang="en-US" sz="1200" dirty="0" smtClean="0"/>
              <a:t>17,180 Starters</a:t>
            </a:r>
          </a:p>
          <a:p>
            <a:r>
              <a:rPr lang="en-US" sz="1200" dirty="0" smtClean="0"/>
              <a:t>9,113 AQHA Races</a:t>
            </a:r>
          </a:p>
          <a:p>
            <a:r>
              <a:rPr lang="en-US" sz="1200" dirty="0" smtClean="0"/>
              <a:t>$128 Million in Purse money</a:t>
            </a:r>
          </a:p>
          <a:p>
            <a:endParaRPr lang="en-US" sz="1200" dirty="0" smtClean="0"/>
          </a:p>
          <a:p>
            <a:r>
              <a:rPr lang="en-US" sz="1200" dirty="0" smtClean="0"/>
              <a:t>500,000 AQHA Owners ride recreational</a:t>
            </a:r>
          </a:p>
          <a:p>
            <a:r>
              <a:rPr lang="en-US" sz="1200" dirty="0" smtClean="0"/>
              <a:t>78% AQHA members live in rural areas</a:t>
            </a:r>
          </a:p>
          <a:p>
            <a:r>
              <a:rPr lang="en-US" sz="1200" dirty="0" smtClean="0"/>
              <a:t>82% Attended or graduated college</a:t>
            </a:r>
          </a:p>
          <a:p>
            <a:r>
              <a:rPr lang="en-US" sz="1200" dirty="0" smtClean="0"/>
              <a:t>$1,060,00 Average net worth</a:t>
            </a:r>
          </a:p>
          <a:p>
            <a:r>
              <a:rPr lang="en-US" sz="1200" dirty="0" smtClean="0"/>
              <a:t>$560,000 Average real estate value</a:t>
            </a:r>
          </a:p>
          <a:p>
            <a:r>
              <a:rPr lang="en-US" sz="1200" dirty="0" smtClean="0"/>
              <a:t>21,424 Riding instructors or trainers </a:t>
            </a:r>
          </a:p>
          <a:p>
            <a:r>
              <a:rPr lang="en-US" sz="1200" dirty="0" smtClean="0"/>
              <a:t>98% Own a computer</a:t>
            </a:r>
          </a:p>
          <a:p>
            <a:r>
              <a:rPr lang="en-US" sz="1200" dirty="0" smtClean="0"/>
              <a:t>87.4% Own land</a:t>
            </a:r>
          </a:p>
          <a:p>
            <a:r>
              <a:rPr lang="en-US" sz="1200" dirty="0" smtClean="0"/>
              <a:t>39.7% Own 16 to 25 acres</a:t>
            </a:r>
          </a:p>
          <a:p>
            <a:r>
              <a:rPr lang="en-US" sz="1200" dirty="0" smtClean="0"/>
              <a:t>61% Own a full size tractor</a:t>
            </a:r>
          </a:p>
          <a:p>
            <a:r>
              <a:rPr lang="en-US" sz="1200" dirty="0" smtClean="0"/>
              <a:t>57% Maintain 1 to 5 acres of lawn</a:t>
            </a:r>
          </a:p>
          <a:p>
            <a:endParaRPr lang="en-US" sz="1200" dirty="0" smtClean="0"/>
          </a:p>
          <a:p>
            <a:endParaRPr lang="en-US" sz="1200" dirty="0" smtClean="0"/>
          </a:p>
          <a:p>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 Member Statistics</a:t>
            </a:r>
            <a:endParaRPr lang="en-US" dirty="0"/>
          </a:p>
        </p:txBody>
      </p:sp>
      <p:sp>
        <p:nvSpPr>
          <p:cNvPr id="3" name="Content Placeholder 2"/>
          <p:cNvSpPr>
            <a:spLocks noGrp="1"/>
          </p:cNvSpPr>
          <p:nvPr>
            <p:ph idx="1"/>
          </p:nvPr>
        </p:nvSpPr>
        <p:spPr>
          <a:xfrm>
            <a:off x="457200" y="1371600"/>
            <a:ext cx="8229600" cy="4495800"/>
          </a:xfrm>
        </p:spPr>
        <p:txBody>
          <a:bodyPr/>
          <a:lstStyle/>
          <a:p>
            <a:pPr>
              <a:buNone/>
            </a:pPr>
            <a:r>
              <a:rPr lang="en-US" sz="1200" b="1" dirty="0" smtClean="0"/>
              <a:t>Shows</a:t>
            </a:r>
          </a:p>
          <a:p>
            <a:r>
              <a:rPr lang="en-US" sz="1200" dirty="0" smtClean="0"/>
              <a:t>2,800 shows </a:t>
            </a:r>
            <a:r>
              <a:rPr lang="en-US" sz="1200" dirty="0" smtClean="0"/>
              <a:t>per year</a:t>
            </a:r>
          </a:p>
          <a:p>
            <a:r>
              <a:rPr lang="en-US" sz="1200" dirty="0" smtClean="0"/>
              <a:t>Members compete in at least 6 shows per year</a:t>
            </a:r>
          </a:p>
          <a:p>
            <a:endParaRPr lang="en-US" sz="1200" dirty="0" smtClean="0"/>
          </a:p>
          <a:p>
            <a:pPr>
              <a:buNone/>
            </a:pPr>
            <a:endParaRPr lang="en-US" sz="1200" dirty="0" smtClean="0"/>
          </a:p>
          <a:p>
            <a:r>
              <a:rPr lang="en-US" sz="1200" dirty="0" smtClean="0"/>
              <a:t>85% are women</a:t>
            </a:r>
          </a:p>
          <a:p>
            <a:r>
              <a:rPr lang="en-US" sz="1200" dirty="0" smtClean="0"/>
              <a:t>66% have a college degree</a:t>
            </a:r>
          </a:p>
          <a:p>
            <a:r>
              <a:rPr lang="en-US" sz="1200" dirty="0" smtClean="0"/>
              <a:t>$185,000 Average income</a:t>
            </a:r>
          </a:p>
          <a:p>
            <a:r>
              <a:rPr lang="en-US" sz="1200" dirty="0" smtClean="0"/>
              <a:t>38% have a net worth over $500,000</a:t>
            </a:r>
          </a:p>
          <a:p>
            <a:r>
              <a:rPr lang="en-US" sz="1200" dirty="0" smtClean="0"/>
              <a:t>$594,000 Average market value of home</a:t>
            </a:r>
          </a:p>
          <a:p>
            <a:r>
              <a:rPr lang="en-US" sz="1200" dirty="0" smtClean="0"/>
              <a:t>40% own a farm</a:t>
            </a:r>
          </a:p>
          <a:p>
            <a:r>
              <a:rPr lang="en-US" sz="1200" dirty="0" smtClean="0"/>
              <a:t>66% 10 acres or more</a:t>
            </a:r>
          </a:p>
          <a:p>
            <a:r>
              <a:rPr lang="en-US" sz="1200" dirty="0" smtClean="0"/>
              <a:t>Own an average of 4 horses</a:t>
            </a:r>
          </a:p>
          <a:p>
            <a:pPr>
              <a:buNone/>
            </a:pPr>
            <a:endParaRPr lang="en-US" sz="12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 Member Statistics</a:t>
            </a:r>
            <a:endParaRPr lang="en-US" dirty="0"/>
          </a:p>
        </p:txBody>
      </p:sp>
      <p:sp>
        <p:nvSpPr>
          <p:cNvPr id="3" name="Content Placeholder 2"/>
          <p:cNvSpPr>
            <a:spLocks noGrp="1"/>
          </p:cNvSpPr>
          <p:nvPr>
            <p:ph idx="1"/>
          </p:nvPr>
        </p:nvSpPr>
        <p:spPr>
          <a:xfrm>
            <a:off x="457200" y="1447800"/>
            <a:ext cx="8229600" cy="4495800"/>
          </a:xfrm>
        </p:spPr>
        <p:txBody>
          <a:bodyPr/>
          <a:lstStyle/>
          <a:p>
            <a:pPr>
              <a:buNone/>
            </a:pPr>
            <a:r>
              <a:rPr lang="en-US" sz="1200" b="1" u="sng" dirty="0" smtClean="0"/>
              <a:t>Products </a:t>
            </a:r>
            <a:r>
              <a:rPr lang="en-US" sz="1200" dirty="0" smtClean="0"/>
              <a:t>					</a:t>
            </a:r>
            <a:r>
              <a:rPr lang="en-US" sz="1200" b="1" u="sng" dirty="0" smtClean="0"/>
              <a:t>Average Annual Expenditure</a:t>
            </a:r>
          </a:p>
          <a:p>
            <a:pPr>
              <a:buNone/>
            </a:pPr>
            <a:r>
              <a:rPr lang="en-US" sz="1200" dirty="0" smtClean="0"/>
              <a:t>Horse Feed					 $371 million</a:t>
            </a:r>
          </a:p>
          <a:p>
            <a:pPr>
              <a:buNone/>
            </a:pPr>
            <a:r>
              <a:rPr lang="en-US" sz="1200" dirty="0" smtClean="0"/>
              <a:t>Trailers					 $337 million</a:t>
            </a:r>
          </a:p>
          <a:p>
            <a:pPr>
              <a:buNone/>
            </a:pPr>
            <a:r>
              <a:rPr lang="en-US" sz="1200" dirty="0" smtClean="0"/>
              <a:t>English Tack and </a:t>
            </a:r>
            <a:r>
              <a:rPr lang="en-US" sz="1200" dirty="0" err="1" smtClean="0"/>
              <a:t>Saddlery</a:t>
            </a:r>
            <a:r>
              <a:rPr lang="en-US" sz="1200" dirty="0" smtClean="0"/>
              <a:t> 			$145 million</a:t>
            </a:r>
          </a:p>
          <a:p>
            <a:pPr>
              <a:buNone/>
            </a:pPr>
            <a:r>
              <a:rPr lang="en-US" sz="1200" dirty="0" smtClean="0"/>
              <a:t>Fencing 					$144 million</a:t>
            </a:r>
          </a:p>
          <a:p>
            <a:pPr>
              <a:buNone/>
            </a:pPr>
            <a:r>
              <a:rPr lang="en-US" sz="1200" dirty="0" smtClean="0"/>
              <a:t>Stable Supplies 				$132 million</a:t>
            </a:r>
          </a:p>
          <a:p>
            <a:pPr>
              <a:buNone/>
            </a:pPr>
            <a:r>
              <a:rPr lang="en-US" sz="1200" dirty="0" smtClean="0"/>
              <a:t>Equine Medicines and Drugs 			$115 million</a:t>
            </a:r>
          </a:p>
          <a:p>
            <a:pPr>
              <a:buNone/>
            </a:pPr>
            <a:r>
              <a:rPr lang="en-US" sz="1200" dirty="0" smtClean="0"/>
              <a:t>Equestrian Apparel 				$73 million</a:t>
            </a:r>
          </a:p>
          <a:p>
            <a:pPr>
              <a:buNone/>
            </a:pPr>
            <a:r>
              <a:rPr lang="en-US" sz="1200" dirty="0" smtClean="0"/>
              <a:t>Vitamin and Mineral Supplements 			$47 million</a:t>
            </a:r>
          </a:p>
          <a:p>
            <a:pPr>
              <a:buNone/>
            </a:pPr>
            <a:r>
              <a:rPr lang="en-US" sz="1200" dirty="0" smtClean="0"/>
              <a:t>Blankets and Sheets 				$36 million</a:t>
            </a:r>
          </a:p>
          <a:p>
            <a:pPr>
              <a:buNone/>
            </a:pPr>
            <a:r>
              <a:rPr lang="en-US" sz="1200" dirty="0" smtClean="0"/>
              <a:t>Horse Health Care Products 			$36 million</a:t>
            </a:r>
          </a:p>
          <a:p>
            <a:pPr>
              <a:buNone/>
            </a:pPr>
            <a:r>
              <a:rPr lang="en-US" sz="1200" dirty="0" smtClean="0"/>
              <a:t>Grooming Products and Equipment 			$30 million</a:t>
            </a:r>
          </a:p>
          <a:p>
            <a:pPr>
              <a:buNone/>
            </a:pPr>
            <a:r>
              <a:rPr lang="en-US" sz="1200" dirty="0" smtClean="0"/>
              <a:t>Hoof Treatment 				$26 million</a:t>
            </a:r>
          </a:p>
          <a:p>
            <a:pPr>
              <a:buNone/>
            </a:pPr>
            <a:r>
              <a:rPr lang="en-US" sz="1200" dirty="0" err="1" smtClean="0"/>
              <a:t>Dewormers</a:t>
            </a:r>
            <a:r>
              <a:rPr lang="en-US" sz="1200" dirty="0" smtClean="0"/>
              <a:t> 					$20 million</a:t>
            </a:r>
          </a:p>
          <a:p>
            <a:pPr>
              <a:buNone/>
            </a:pPr>
            <a:r>
              <a:rPr lang="en-US" sz="1200" dirty="0" smtClean="0"/>
              <a:t>Fly Control 					$15 million</a:t>
            </a:r>
          </a:p>
          <a:p>
            <a:pPr>
              <a:buNone/>
            </a:pPr>
            <a:r>
              <a:rPr lang="en-US" sz="1200" dirty="0" smtClean="0"/>
              <a:t>Helmets 					$10 million</a:t>
            </a:r>
          </a:p>
          <a:p>
            <a:pPr>
              <a:buNone/>
            </a:pPr>
            <a:r>
              <a:rPr lang="en-US" sz="1200" dirty="0" smtClean="0"/>
              <a:t>Leather Care Products 				$7 million</a:t>
            </a:r>
          </a:p>
          <a:p>
            <a:pPr>
              <a:buNone/>
            </a:pPr>
            <a:endParaRPr lang="en-US" sz="1200" dirty="0" smtClean="0"/>
          </a:p>
          <a:p>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Equine Affiliations</a:t>
            </a:r>
            <a:endParaRPr lang="en-US" dirty="0"/>
          </a:p>
        </p:txBody>
      </p:sp>
      <p:sp>
        <p:nvSpPr>
          <p:cNvPr id="3" name="Content Placeholder 2"/>
          <p:cNvSpPr>
            <a:spLocks noGrp="1"/>
          </p:cNvSpPr>
          <p:nvPr>
            <p:ph idx="1"/>
          </p:nvPr>
        </p:nvSpPr>
        <p:spPr/>
        <p:txBody>
          <a:bodyPr/>
          <a:lstStyle/>
          <a:p>
            <a:pPr>
              <a:buNone/>
            </a:pPr>
            <a:r>
              <a:rPr lang="en-US" sz="1800" dirty="0" smtClean="0"/>
              <a:t>	National Thoroughbred Racing Association’s (NTRA) is an association of associations: AQHA, USEF, USTA, HTA, USPA, </a:t>
            </a:r>
            <a:r>
              <a:rPr lang="en-US" sz="1800" dirty="0" err="1" smtClean="0"/>
              <a:t>EqCan</a:t>
            </a:r>
            <a:r>
              <a:rPr lang="en-US" sz="1800" dirty="0" smtClean="0"/>
              <a:t>, AHC and </a:t>
            </a:r>
            <a:r>
              <a:rPr lang="en-US" sz="1800" dirty="0" err="1" smtClean="0"/>
              <a:t>ApHC</a:t>
            </a:r>
            <a:r>
              <a:rPr lang="en-US" sz="1800" dirty="0" smtClean="0"/>
              <a:t> are our Key partners.</a:t>
            </a:r>
          </a:p>
          <a:p>
            <a:endParaRPr lang="en-US" sz="1000" i="1" dirty="0" smtClean="0"/>
          </a:p>
          <a:p>
            <a:pPr lvl="0"/>
            <a:r>
              <a:rPr lang="en-US" sz="1800" dirty="0" smtClean="0"/>
              <a:t>National Thoroughbred Racing Association Members</a:t>
            </a:r>
          </a:p>
          <a:p>
            <a:r>
              <a:rPr lang="en-US" sz="1800" dirty="0" smtClean="0"/>
              <a:t>American Quarter Horse Association (AQHA) Members = 312,000</a:t>
            </a:r>
          </a:p>
          <a:p>
            <a:r>
              <a:rPr lang="en-US" sz="1800" dirty="0" smtClean="0"/>
              <a:t>United States Equestrian Federation (USEF) Members = 210,000</a:t>
            </a:r>
          </a:p>
          <a:p>
            <a:r>
              <a:rPr lang="en-US" sz="1800" dirty="0" smtClean="0"/>
              <a:t>United States Trotting (USTA)/Harness Tracks (HTA) Members= 25,000</a:t>
            </a:r>
          </a:p>
          <a:p>
            <a:r>
              <a:rPr lang="en-US" sz="1800" dirty="0" smtClean="0"/>
              <a:t>American Horse Council Members</a:t>
            </a:r>
          </a:p>
          <a:p>
            <a:endParaRPr lang="en-US" sz="1800" dirty="0" smtClean="0"/>
          </a:p>
          <a:p>
            <a:endParaRPr lang="en-US" sz="1800"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NTRA Members</a:t>
            </a:r>
            <a:endParaRPr lang="en-US" dirty="0"/>
          </a:p>
        </p:txBody>
      </p:sp>
      <p:sp>
        <p:nvSpPr>
          <p:cNvPr id="3" name="Content Placeholder 2"/>
          <p:cNvSpPr>
            <a:spLocks noGrp="1"/>
          </p:cNvSpPr>
          <p:nvPr>
            <p:ph idx="1"/>
          </p:nvPr>
        </p:nvSpPr>
        <p:spPr>
          <a:xfrm>
            <a:off x="457200" y="1219200"/>
            <a:ext cx="8229600" cy="4800600"/>
          </a:xfrm>
        </p:spPr>
        <p:txBody>
          <a:bodyPr/>
          <a:lstStyle/>
          <a:p>
            <a:pPr>
              <a:buNone/>
            </a:pPr>
            <a:r>
              <a:rPr lang="en-US" sz="1100" b="1" i="1" dirty="0" smtClean="0"/>
              <a:t>National Thoroughbred Racing Association (NTRA) members:</a:t>
            </a:r>
            <a:endParaRPr lang="en-US" sz="1100" dirty="0" smtClean="0"/>
          </a:p>
          <a:p>
            <a:pPr lvl="0"/>
            <a:r>
              <a:rPr lang="en-US" sz="1100" dirty="0" smtClean="0"/>
              <a:t>50 NTRA racetracks</a:t>
            </a:r>
          </a:p>
          <a:p>
            <a:pPr lvl="0"/>
            <a:r>
              <a:rPr lang="en-US" sz="1100" dirty="0" smtClean="0"/>
              <a:t>Breeders Cup</a:t>
            </a:r>
          </a:p>
          <a:p>
            <a:pPr lvl="0"/>
            <a:r>
              <a:rPr lang="en-US" sz="1100" dirty="0" smtClean="0"/>
              <a:t>The Jockey Club</a:t>
            </a:r>
          </a:p>
          <a:p>
            <a:pPr lvl="0"/>
            <a:r>
              <a:rPr lang="en-US" sz="1100" dirty="0" smtClean="0"/>
              <a:t>TOBA—Thoroughbred Owners and Breeders of America</a:t>
            </a:r>
          </a:p>
          <a:p>
            <a:pPr lvl="0"/>
            <a:r>
              <a:rPr lang="en-US" sz="1100" dirty="0" smtClean="0"/>
              <a:t>AAEP--- American Association of Equine Practitioners</a:t>
            </a:r>
          </a:p>
          <a:p>
            <a:pPr lvl="0"/>
            <a:r>
              <a:rPr lang="en-US" sz="1100" dirty="0" smtClean="0"/>
              <a:t>AFA-----American </a:t>
            </a:r>
            <a:r>
              <a:rPr lang="en-US" sz="1100" dirty="0" err="1" smtClean="0"/>
              <a:t>Farriers</a:t>
            </a:r>
            <a:r>
              <a:rPr lang="en-US" sz="1100" dirty="0" smtClean="0"/>
              <a:t> Association</a:t>
            </a:r>
          </a:p>
          <a:p>
            <a:pPr lvl="0"/>
            <a:r>
              <a:rPr lang="en-US" sz="1100" dirty="0" smtClean="0"/>
              <a:t>HBPA—</a:t>
            </a:r>
            <a:r>
              <a:rPr lang="en-US" sz="1100" dirty="0" err="1" smtClean="0"/>
              <a:t>Horsemens</a:t>
            </a:r>
            <a:r>
              <a:rPr lang="en-US" sz="1100" dirty="0" smtClean="0"/>
              <a:t> Benevolent and Protective Association: </a:t>
            </a:r>
          </a:p>
          <a:p>
            <a:pPr lvl="1">
              <a:buNone/>
            </a:pPr>
            <a:r>
              <a:rPr lang="en-US" sz="1050" dirty="0" smtClean="0"/>
              <a:t>	Alabama, Arizona, Arkansas, Canada, Charles Town, WV, Colorado, Finger Lakes, NY, Florida, Idaho, Illinois, Indiana, Iowa, Kansas, Kentucky, Louisiana, Michigan, Minnesota, Montana, Mountaineer Park, WV, Nebraska, New England, New Mexico, Ohio, Oklahoma, Ontario, Oregon, Pennsylvania, Tampa Bay, FL, Texas, Virginia, &amp; Washington</a:t>
            </a:r>
          </a:p>
          <a:p>
            <a:pPr lvl="0"/>
            <a:r>
              <a:rPr lang="en-US" sz="1100" dirty="0" smtClean="0"/>
              <a:t>THA-----Thoroughbred Horsemen Association: Delaware, Illinois, Maryland, New Jersey, &amp; New York</a:t>
            </a:r>
          </a:p>
          <a:p>
            <a:pPr lvl="0"/>
            <a:r>
              <a:rPr lang="en-US" sz="1100" dirty="0" smtClean="0"/>
              <a:t>TOC----Thoroughbred Owners of California</a:t>
            </a:r>
          </a:p>
          <a:p>
            <a:pPr lvl="0"/>
            <a:r>
              <a:rPr lang="en-US" sz="1100" dirty="0" smtClean="0"/>
              <a:t>CTHS – Canadian Thoroughbred Horse Society</a:t>
            </a:r>
          </a:p>
          <a:p>
            <a:pPr lvl="0"/>
            <a:r>
              <a:rPr lang="en-US" sz="1100" dirty="0" smtClean="0"/>
              <a:t>KTOB – Kentucky Thoroughbred Owners &amp; Breeders</a:t>
            </a:r>
          </a:p>
          <a:p>
            <a:pPr lvl="0"/>
            <a:r>
              <a:rPr lang="en-US" sz="1100" dirty="0" smtClean="0"/>
              <a:t>KTA – Kentucky Thoroughbred Association</a:t>
            </a:r>
          </a:p>
          <a:p>
            <a:pPr lvl="0"/>
            <a:r>
              <a:rPr lang="en-US" sz="1100" dirty="0" smtClean="0"/>
              <a:t>NYTBA—New York Thoroughbred Breeders Association</a:t>
            </a:r>
          </a:p>
          <a:p>
            <a:pPr lvl="0"/>
            <a:r>
              <a:rPr lang="en-US" sz="1100" dirty="0" smtClean="0"/>
              <a:t>CTBA – California Thoroughbred Breeders Association</a:t>
            </a:r>
          </a:p>
          <a:p>
            <a:pPr lvl="0"/>
            <a:r>
              <a:rPr lang="en-US" sz="1100" dirty="0" smtClean="0"/>
              <a:t>ATBA – Arizona Thoroughbred Breeders Association</a:t>
            </a:r>
          </a:p>
          <a:p>
            <a:pPr lvl="0"/>
            <a:r>
              <a:rPr lang="en-US" sz="1100" dirty="0" smtClean="0"/>
              <a:t>WTBA – Washington Thoroughbred Breeders Association</a:t>
            </a:r>
          </a:p>
          <a:p>
            <a:pPr lvl="0"/>
            <a:r>
              <a:rPr lang="en-US" sz="1100" dirty="0" smtClean="0"/>
              <a:t>NJTBA – New Jersey Thoroughbred Breeders Association</a:t>
            </a:r>
          </a:p>
          <a:p>
            <a:pPr lvl="0"/>
            <a:r>
              <a:rPr lang="en-US" sz="1100" dirty="0" smtClean="0"/>
              <a:t>FLTBA—Florida Thoroughbred Breeders Association</a:t>
            </a:r>
          </a:p>
          <a:p>
            <a:pPr lvl="0"/>
            <a:r>
              <a:rPr lang="en-US" sz="1100" dirty="0" smtClean="0"/>
              <a:t>OKTA----Oklahoma Thoroughbred Association</a:t>
            </a:r>
          </a:p>
          <a:p>
            <a:pPr lvl="0"/>
            <a:r>
              <a:rPr lang="en-US" sz="1100" dirty="0" smtClean="0"/>
              <a:t>VTA – Virginia Thoroughbred Association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NTRA Members cont’d</a:t>
            </a:r>
            <a:endParaRPr lang="en-US" dirty="0"/>
          </a:p>
        </p:txBody>
      </p:sp>
      <p:sp>
        <p:nvSpPr>
          <p:cNvPr id="3" name="Content Placeholder 2"/>
          <p:cNvSpPr>
            <a:spLocks noGrp="1"/>
          </p:cNvSpPr>
          <p:nvPr>
            <p:ph idx="1"/>
          </p:nvPr>
        </p:nvSpPr>
        <p:spPr>
          <a:xfrm>
            <a:off x="457200" y="1219200"/>
            <a:ext cx="8229600" cy="4876800"/>
          </a:xfrm>
        </p:spPr>
        <p:txBody>
          <a:bodyPr/>
          <a:lstStyle/>
          <a:p>
            <a:pPr lvl="0"/>
            <a:r>
              <a:rPr lang="en-US" sz="1100" dirty="0" smtClean="0"/>
              <a:t>TTA – Texas Thoroughbred Association</a:t>
            </a:r>
          </a:p>
          <a:p>
            <a:pPr lvl="0"/>
            <a:r>
              <a:rPr lang="en-US" sz="1100" dirty="0" smtClean="0"/>
              <a:t>ITOBA – Indiana Thoroughbred Owners &amp; Breeders Association</a:t>
            </a:r>
          </a:p>
          <a:p>
            <a:pPr lvl="0"/>
            <a:r>
              <a:rPr lang="en-US" sz="1100" dirty="0" smtClean="0"/>
              <a:t>GTOBA – Georgia Thoroughbred Owners &amp; Breeders Association</a:t>
            </a:r>
          </a:p>
          <a:p>
            <a:pPr lvl="0"/>
            <a:r>
              <a:rPr lang="en-US" sz="1100" dirty="0" smtClean="0"/>
              <a:t>ATBRA – Alabama Thoroughbred Breeders Racing Association</a:t>
            </a:r>
          </a:p>
          <a:p>
            <a:pPr lvl="0"/>
            <a:r>
              <a:rPr lang="en-US" sz="1100" dirty="0" smtClean="0"/>
              <a:t>MTOBA – Mississippi Thoroughbred Owners &amp; Breeders Association</a:t>
            </a:r>
          </a:p>
          <a:p>
            <a:pPr lvl="0"/>
            <a:r>
              <a:rPr lang="en-US" sz="1100" dirty="0" smtClean="0"/>
              <a:t>NCTA – North Carolina Thoroughbred Association</a:t>
            </a:r>
          </a:p>
          <a:p>
            <a:pPr lvl="0"/>
            <a:r>
              <a:rPr lang="en-US" sz="1100" dirty="0" smtClean="0"/>
              <a:t>SCTOBA – South Carolina Thoroughbred Owners &amp; Breeders Association</a:t>
            </a:r>
          </a:p>
          <a:p>
            <a:pPr lvl="0"/>
            <a:r>
              <a:rPr lang="en-US" sz="1100" dirty="0" smtClean="0"/>
              <a:t>ITHA – Illinois Thoroughbred Horsemen’s Association</a:t>
            </a:r>
          </a:p>
          <a:p>
            <a:pPr lvl="0"/>
            <a:r>
              <a:rPr lang="en-US" sz="1100" dirty="0" smtClean="0"/>
              <a:t>ITA – Idaho Thoroughbred Association</a:t>
            </a:r>
          </a:p>
          <a:p>
            <a:pPr lvl="0"/>
            <a:r>
              <a:rPr lang="en-US" sz="1100" dirty="0" smtClean="0"/>
              <a:t>MTA – Minnesota Thoroughbred Association</a:t>
            </a:r>
          </a:p>
          <a:p>
            <a:pPr lvl="0"/>
            <a:r>
              <a:rPr lang="en-US" sz="1100" dirty="0" smtClean="0"/>
              <a:t>MTOBA – Michigan Thoroughbred Owners &amp; Breeders Association</a:t>
            </a:r>
          </a:p>
          <a:p>
            <a:pPr lvl="0"/>
            <a:r>
              <a:rPr lang="en-US" sz="1100" dirty="0" smtClean="0"/>
              <a:t>ATBHA – Arkansas Thoroughbred Breeders &amp; Horsemen’s Association</a:t>
            </a:r>
          </a:p>
          <a:p>
            <a:pPr lvl="0"/>
            <a:r>
              <a:rPr lang="en-US" sz="1100" dirty="0" smtClean="0"/>
              <a:t>COTBA – Colorado Thoroughbred Breeders Association</a:t>
            </a:r>
          </a:p>
          <a:p>
            <a:pPr lvl="0"/>
            <a:r>
              <a:rPr lang="en-US" sz="1100" dirty="0" smtClean="0"/>
              <a:t>WVTBA – West Virginia Thoroughbred Breeders Association</a:t>
            </a:r>
          </a:p>
          <a:p>
            <a:pPr lvl="0"/>
            <a:r>
              <a:rPr lang="en-US" sz="1100" dirty="0" smtClean="0"/>
              <a:t>KTA – Kansas Thoroughbred Association</a:t>
            </a:r>
          </a:p>
          <a:p>
            <a:pPr lvl="0"/>
            <a:r>
              <a:rPr lang="en-US" sz="1100" dirty="0" smtClean="0"/>
              <a:t>NTBA – Nebraska Thoroughbred Breeders Association</a:t>
            </a:r>
          </a:p>
          <a:p>
            <a:pPr lvl="0"/>
            <a:r>
              <a:rPr lang="en-US" sz="1100" dirty="0" smtClean="0"/>
              <a:t>NETHA – New England Thoroughbred Horseman’s Association</a:t>
            </a:r>
          </a:p>
          <a:p>
            <a:pPr lvl="0"/>
            <a:r>
              <a:rPr lang="en-US" sz="1100" dirty="0" smtClean="0"/>
              <a:t>OTBO – Ohio Thoroughbred Breeders &amp; Owners</a:t>
            </a:r>
          </a:p>
          <a:p>
            <a:pPr lvl="0"/>
            <a:r>
              <a:rPr lang="en-US" sz="1100" dirty="0" smtClean="0"/>
              <a:t>OTBA – Oregon Thoroughbred Breeders Association</a:t>
            </a:r>
          </a:p>
          <a:p>
            <a:pPr lvl="0"/>
            <a:r>
              <a:rPr lang="en-US" sz="1100" dirty="0" smtClean="0"/>
              <a:t>LTBA - Louisiana Thoroughbred Breeders Association</a:t>
            </a:r>
          </a:p>
          <a:p>
            <a:pPr lvl="0"/>
            <a:r>
              <a:rPr lang="en-US" sz="1100" dirty="0" smtClean="0"/>
              <a:t>PATBA—Pennsylvania Thoroughbred Breeders Association</a:t>
            </a:r>
          </a:p>
          <a:p>
            <a:pPr lvl="0"/>
            <a:r>
              <a:rPr lang="en-US" sz="1100" dirty="0" smtClean="0"/>
              <a:t>MDTBA—Maryland Thoroughbred Breeders Association</a:t>
            </a:r>
          </a:p>
          <a:p>
            <a:pPr lvl="0"/>
            <a:r>
              <a:rPr lang="en-US" sz="1100" dirty="0" smtClean="0"/>
              <a:t>SDTA – South Dakota Thoroughbred Association</a:t>
            </a:r>
          </a:p>
          <a:p>
            <a:pPr lvl="0"/>
            <a:r>
              <a:rPr lang="en-US" sz="1100" dirty="0" smtClean="0"/>
              <a:t>THP – Texas Horseman’s Partnership</a:t>
            </a:r>
          </a:p>
          <a:p>
            <a:pPr lvl="0">
              <a:buNone/>
            </a:pPr>
            <a:endParaRPr lang="en-US" sz="1050" dirty="0" smtClean="0"/>
          </a:p>
          <a:p>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AQHA Members</a:t>
            </a:r>
            <a:endParaRPr lang="en-US" dirty="0"/>
          </a:p>
        </p:txBody>
      </p:sp>
      <p:sp>
        <p:nvSpPr>
          <p:cNvPr id="3" name="Content Placeholder 2"/>
          <p:cNvSpPr>
            <a:spLocks noGrp="1"/>
          </p:cNvSpPr>
          <p:nvPr>
            <p:ph idx="1"/>
          </p:nvPr>
        </p:nvSpPr>
        <p:spPr>
          <a:xfrm>
            <a:off x="457200" y="1219200"/>
            <a:ext cx="8229600" cy="4876800"/>
          </a:xfrm>
        </p:spPr>
        <p:txBody>
          <a:bodyPr/>
          <a:lstStyle/>
          <a:p>
            <a:pPr>
              <a:buNone/>
            </a:pPr>
            <a:r>
              <a:rPr lang="en-US" sz="1100" b="1" i="1" dirty="0" smtClean="0"/>
              <a:t>American Quarter Horse Association (AQHA) Members = 312,000</a:t>
            </a:r>
            <a:endParaRPr lang="en-US" sz="1100" dirty="0" smtClean="0"/>
          </a:p>
          <a:p>
            <a:pPr lvl="0"/>
            <a:r>
              <a:rPr lang="en-US" sz="1100" dirty="0" smtClean="0"/>
              <a:t>66 AQHA member racetracks</a:t>
            </a:r>
          </a:p>
          <a:p>
            <a:pPr lvl="0"/>
            <a:r>
              <a:rPr lang="en-US" sz="1100" dirty="0" smtClean="0"/>
              <a:t>NCHA – National Cutting Horse Association</a:t>
            </a:r>
          </a:p>
          <a:p>
            <a:pPr lvl="0"/>
            <a:r>
              <a:rPr lang="en-US" sz="1100" dirty="0" smtClean="0"/>
              <a:t>NRHA – National Reining Horse Association</a:t>
            </a:r>
          </a:p>
          <a:p>
            <a:pPr lvl="0"/>
            <a:r>
              <a:rPr lang="en-US" sz="1100" dirty="0" smtClean="0"/>
              <a:t>NRCHA – National Reined Cow Horse Association</a:t>
            </a:r>
          </a:p>
          <a:p>
            <a:pPr lvl="0"/>
            <a:r>
              <a:rPr lang="en-US" sz="1100" dirty="0" smtClean="0"/>
              <a:t>NSBA – National Snaffle Bit Association</a:t>
            </a:r>
          </a:p>
          <a:p>
            <a:pPr lvl="0"/>
            <a:r>
              <a:rPr lang="en-US" sz="1100" dirty="0" smtClean="0"/>
              <a:t>PHBA – Palomino Horse Breeders of America</a:t>
            </a:r>
          </a:p>
          <a:p>
            <a:pPr lvl="0"/>
            <a:r>
              <a:rPr lang="en-US" sz="1100" dirty="0" smtClean="0"/>
              <a:t>IBHA – International Buckskin Horse Association</a:t>
            </a:r>
          </a:p>
          <a:p>
            <a:pPr lvl="0"/>
            <a:r>
              <a:rPr lang="en-US" sz="1100" dirty="0" smtClean="0"/>
              <a:t>USTPA – United States Team Penning Association</a:t>
            </a:r>
          </a:p>
          <a:p>
            <a:pPr lvl="0"/>
            <a:r>
              <a:rPr lang="en-US" sz="1100" dirty="0" smtClean="0"/>
              <a:t>CMSA – Cowboy Mounted Shooting Association</a:t>
            </a:r>
          </a:p>
          <a:p>
            <a:pPr lvl="0"/>
            <a:r>
              <a:rPr lang="en-US" sz="1100" dirty="0" smtClean="0"/>
              <a:t>CQHA – Canada Quarter Horse Association</a:t>
            </a:r>
          </a:p>
          <a:p>
            <a:pPr lvl="0"/>
            <a:r>
              <a:rPr lang="en-US" sz="1100" dirty="0" smtClean="0"/>
              <a:t>ESQHA – Empire State Quarter Horse Association</a:t>
            </a:r>
          </a:p>
          <a:p>
            <a:pPr lvl="0"/>
            <a:r>
              <a:rPr lang="en-US" sz="1100" dirty="0" smtClean="0"/>
              <a:t>PQHA – Pennsylvania Quarter Horse Association</a:t>
            </a:r>
          </a:p>
          <a:p>
            <a:pPr lvl="0"/>
            <a:r>
              <a:rPr lang="en-US" sz="1100" dirty="0" smtClean="0"/>
              <a:t>NJQHA – New Jersey Quarter Horse Association</a:t>
            </a:r>
          </a:p>
          <a:p>
            <a:pPr lvl="0"/>
            <a:r>
              <a:rPr lang="en-US" sz="1100" dirty="0" smtClean="0"/>
              <a:t>NYSQHA – New York State Quarter Horse Association</a:t>
            </a:r>
          </a:p>
          <a:p>
            <a:pPr lvl="0"/>
            <a:r>
              <a:rPr lang="en-US" sz="1100" dirty="0" smtClean="0"/>
              <a:t>WSQHA – Washington State Quarter Horse Association</a:t>
            </a:r>
          </a:p>
          <a:p>
            <a:pPr lvl="0"/>
            <a:r>
              <a:rPr lang="en-US" sz="1100" dirty="0" smtClean="0"/>
              <a:t>ASQHA – Alaska State Quarter Horse Association</a:t>
            </a:r>
          </a:p>
          <a:p>
            <a:pPr lvl="0"/>
            <a:r>
              <a:rPr lang="en-US" sz="1100" dirty="0" smtClean="0"/>
              <a:t>MSQHA – Maryland State Quarter Horse Association</a:t>
            </a:r>
          </a:p>
          <a:p>
            <a:pPr lvl="0"/>
            <a:r>
              <a:rPr lang="en-US" sz="1100" dirty="0" smtClean="0"/>
              <a:t>VTQHA – Vermont Quarter Horse Association</a:t>
            </a:r>
          </a:p>
          <a:p>
            <a:pPr lvl="0"/>
            <a:r>
              <a:rPr lang="en-US" sz="1100" dirty="0" smtClean="0"/>
              <a:t>ALQHA – Alabama Quarter Horse Association</a:t>
            </a:r>
          </a:p>
          <a:p>
            <a:pPr lvl="0"/>
            <a:r>
              <a:rPr lang="en-US" sz="1100" dirty="0" smtClean="0"/>
              <a:t>PCQHA – Pacific Coast Quarter Horse Association</a:t>
            </a:r>
          </a:p>
          <a:p>
            <a:pPr lvl="0"/>
            <a:r>
              <a:rPr lang="en-US" sz="1100" dirty="0" smtClean="0"/>
              <a:t>AZQHA – Arizona Quarter Horse Association</a:t>
            </a:r>
          </a:p>
          <a:p>
            <a:pPr lvl="0"/>
            <a:r>
              <a:rPr lang="en-US" sz="1100" dirty="0" smtClean="0"/>
              <a:t>VQHA – Valley Quarter Horse Association</a:t>
            </a:r>
          </a:p>
          <a:p>
            <a:pPr lvl="0"/>
            <a:r>
              <a:rPr lang="en-US" sz="1100" dirty="0" smtClean="0"/>
              <a:t>RMQHA – Rocky Mountain Quarter Horse Association</a:t>
            </a:r>
          </a:p>
        </p:txBody>
      </p:sp>
      <p:sp>
        <p:nvSpPr>
          <p:cNvPr id="5" name="Content Placeholder 2"/>
          <p:cNvSpPr txBox="1">
            <a:spLocks/>
          </p:cNvSpPr>
          <p:nvPr/>
        </p:nvSpPr>
        <p:spPr bwMode="auto">
          <a:xfrm>
            <a:off x="4800600" y="1447800"/>
            <a:ext cx="396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CTQHA – Connecticut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MAQHA – Mid-Atlantic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FQHA – Florida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GQHA – Georgia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IDQHA – Idaho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ILQHA – Illinois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INQHA – Indiana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IAQHA – Iowa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KSQHA – Kansas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KYQHA – Kentucky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LAQHA – Louisiana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LQHBA – Louisiana Quarter Horse Breeders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MAQHA – Massachusetts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MIQHA – Michigan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MNQHA – Minnesota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MSQHA – Mississippi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MOQHA – Missouri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MTQHA – Montana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QHAN – Quarter Horse Association of Nebraska</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NHQHA – New Hampshire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NJQHA – New Jersey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NCQHA – North Carolina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3000" b="0" i="0" u="none" strike="noStrike" kern="0" cap="none" spc="0" normalizeH="0" baseline="0" noProof="0" dirty="0">
              <a:ln>
                <a:noFill/>
              </a:ln>
              <a:solidFill>
                <a:srgbClr val="1D5B22"/>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AQHA Members cont’d</a:t>
            </a:r>
            <a:endParaRPr lang="en-US" dirty="0"/>
          </a:p>
        </p:txBody>
      </p:sp>
      <p:sp>
        <p:nvSpPr>
          <p:cNvPr id="4" name="Content Placeholder 2"/>
          <p:cNvSpPr txBox="1">
            <a:spLocks/>
          </p:cNvSpPr>
          <p:nvPr/>
        </p:nvSpPr>
        <p:spPr bwMode="auto">
          <a:xfrm>
            <a:off x="381000" y="1219200"/>
            <a:ext cx="7924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a:spcBef>
                <a:spcPct val="20000"/>
              </a:spcBef>
              <a:buClr>
                <a:schemeClr val="tx1"/>
              </a:buClr>
              <a:buFont typeface="Wingdings" pitchFamily="2" charset="2"/>
              <a:buChar char="§"/>
            </a:pPr>
            <a:r>
              <a:rPr lang="en-US" sz="1100" kern="0" dirty="0" smtClean="0">
                <a:solidFill>
                  <a:srgbClr val="1D5B22"/>
                </a:solidFill>
                <a:latin typeface="+mn-lt"/>
              </a:rPr>
              <a:t>OQHA – Ohio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OKQHA – Oklahoma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ORQHA – Oregon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PAQHA – Pennsylvania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SCQHA – South Carolina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TNQHA – Tennessee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TXQHA – Texas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UTQHA – Utah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VAQHA – Virginia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WIQHA – Wisconsin Quarter Horse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3000" b="0" i="0" u="none" strike="noStrike" kern="0" cap="none" spc="0" normalizeH="0" baseline="0" noProof="0" dirty="0">
              <a:ln>
                <a:noFill/>
              </a:ln>
              <a:solidFill>
                <a:srgbClr val="1D5B22"/>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 Members</a:t>
            </a:r>
            <a:endParaRPr lang="en-US" dirty="0"/>
          </a:p>
        </p:txBody>
      </p:sp>
      <p:sp>
        <p:nvSpPr>
          <p:cNvPr id="4" name="Content Placeholder 3"/>
          <p:cNvSpPr>
            <a:spLocks noGrp="1"/>
          </p:cNvSpPr>
          <p:nvPr>
            <p:ph idx="1"/>
          </p:nvPr>
        </p:nvSpPr>
        <p:spPr>
          <a:xfrm>
            <a:off x="457200" y="1295400"/>
            <a:ext cx="8229600" cy="4800600"/>
          </a:xfrm>
        </p:spPr>
        <p:txBody>
          <a:bodyPr/>
          <a:lstStyle/>
          <a:p>
            <a:pPr>
              <a:buNone/>
            </a:pPr>
            <a:r>
              <a:rPr lang="en-US" sz="1100" b="1" dirty="0" smtClean="0"/>
              <a:t>United States Equestrian Federation (USEF) Members = 210,000</a:t>
            </a:r>
          </a:p>
          <a:p>
            <a:r>
              <a:rPr lang="en-US" sz="1100" dirty="0" smtClean="0"/>
              <a:t>American </a:t>
            </a:r>
            <a:r>
              <a:rPr lang="en-US" sz="1100" dirty="0" err="1" smtClean="0"/>
              <a:t>Saddlebred</a:t>
            </a:r>
            <a:r>
              <a:rPr lang="en-US" sz="1100" dirty="0" smtClean="0"/>
              <a:t> Horse Association</a:t>
            </a:r>
          </a:p>
          <a:p>
            <a:r>
              <a:rPr lang="en-US" sz="1100" dirty="0" smtClean="0"/>
              <a:t>American Driving Society</a:t>
            </a:r>
          </a:p>
          <a:p>
            <a:r>
              <a:rPr lang="en-US" sz="1100" dirty="0" smtClean="0"/>
              <a:t>American Endurance Ride Conference</a:t>
            </a:r>
          </a:p>
          <a:p>
            <a:r>
              <a:rPr lang="en-US" sz="1100" dirty="0" smtClean="0"/>
              <a:t>American Miniature Horse Registry</a:t>
            </a:r>
          </a:p>
          <a:p>
            <a:r>
              <a:rPr lang="en-US" sz="1100" dirty="0" smtClean="0"/>
              <a:t>American Morgan Horse Association</a:t>
            </a:r>
          </a:p>
          <a:p>
            <a:r>
              <a:rPr lang="en-US" sz="1100" dirty="0" smtClean="0"/>
              <a:t>American Shetland Pony Club</a:t>
            </a:r>
          </a:p>
          <a:p>
            <a:r>
              <a:rPr lang="en-US" sz="1100" dirty="0" smtClean="0"/>
              <a:t>Arabian Horse Association</a:t>
            </a:r>
          </a:p>
          <a:p>
            <a:r>
              <a:rPr lang="en-US" sz="1100" dirty="0" smtClean="0"/>
              <a:t>Intercollegiate Horse Show Association</a:t>
            </a:r>
          </a:p>
          <a:p>
            <a:r>
              <a:rPr lang="en-US" sz="1100" dirty="0" smtClean="0"/>
              <a:t>International </a:t>
            </a:r>
            <a:r>
              <a:rPr lang="en-US" sz="1100" dirty="0" err="1" smtClean="0"/>
              <a:t>Andalusian</a:t>
            </a:r>
            <a:r>
              <a:rPr lang="en-US" sz="1100" dirty="0" smtClean="0"/>
              <a:t> &amp; </a:t>
            </a:r>
            <a:r>
              <a:rPr lang="en-US" sz="1100" dirty="0" err="1" smtClean="0"/>
              <a:t>Lusitano</a:t>
            </a:r>
            <a:r>
              <a:rPr lang="en-US" sz="1100" dirty="0" smtClean="0"/>
              <a:t> Horse Association</a:t>
            </a:r>
          </a:p>
          <a:p>
            <a:r>
              <a:rPr lang="en-US" sz="1100" dirty="0" smtClean="0"/>
              <a:t>International Friesian Show Horse Association</a:t>
            </a:r>
          </a:p>
          <a:p>
            <a:r>
              <a:rPr lang="en-US" sz="1100" dirty="0" smtClean="0"/>
              <a:t>National Walking Horse Association</a:t>
            </a:r>
          </a:p>
          <a:p>
            <a:r>
              <a:rPr lang="en-US" sz="1100" dirty="0" smtClean="0"/>
              <a:t>Paso </a:t>
            </a:r>
            <a:r>
              <a:rPr lang="en-US" sz="1100" dirty="0" err="1" smtClean="0"/>
              <a:t>Fino</a:t>
            </a:r>
            <a:r>
              <a:rPr lang="en-US" sz="1100" dirty="0" smtClean="0"/>
              <a:t> Horse Association, Inc</a:t>
            </a:r>
          </a:p>
          <a:p>
            <a:r>
              <a:rPr lang="en-US" sz="1100" dirty="0" smtClean="0"/>
              <a:t>United States Dressage Federation</a:t>
            </a:r>
          </a:p>
          <a:p>
            <a:r>
              <a:rPr lang="en-US" sz="1100" dirty="0" smtClean="0"/>
              <a:t>United States Hunter Jumper Association, Inc</a:t>
            </a:r>
          </a:p>
          <a:p>
            <a:r>
              <a:rPr lang="en-US" sz="1100" dirty="0" smtClean="0"/>
              <a:t>United States </a:t>
            </a:r>
            <a:r>
              <a:rPr lang="en-US" sz="1100" dirty="0" err="1" smtClean="0"/>
              <a:t>Eventing</a:t>
            </a:r>
            <a:r>
              <a:rPr lang="en-US" sz="1100" dirty="0" smtClean="0"/>
              <a:t> Association, Inc</a:t>
            </a:r>
          </a:p>
          <a:p>
            <a:r>
              <a:rPr lang="en-US" sz="1100" dirty="0" smtClean="0"/>
              <a:t>United States  Pony Clubs, Inc</a:t>
            </a:r>
          </a:p>
          <a:p>
            <a:r>
              <a:rPr lang="en-US" sz="1100" dirty="0" smtClean="0"/>
              <a:t>Alabama Hunter Jumper Association</a:t>
            </a:r>
          </a:p>
          <a:p>
            <a:r>
              <a:rPr lang="en-US" sz="1100" dirty="0" smtClean="0"/>
              <a:t>All American </a:t>
            </a:r>
            <a:r>
              <a:rPr lang="en-US" sz="1100" dirty="0" err="1" smtClean="0"/>
              <a:t>Andalusian</a:t>
            </a:r>
            <a:r>
              <a:rPr lang="en-US" sz="1100" dirty="0" smtClean="0"/>
              <a:t> Show Horse Alliance</a:t>
            </a:r>
          </a:p>
          <a:p>
            <a:r>
              <a:rPr lang="en-US" sz="1100" dirty="0" smtClean="0"/>
              <a:t>American </a:t>
            </a:r>
            <a:r>
              <a:rPr lang="en-US" sz="1100" dirty="0" err="1" smtClean="0"/>
              <a:t>Connemarra</a:t>
            </a:r>
            <a:r>
              <a:rPr lang="en-US" sz="1100" dirty="0" smtClean="0"/>
              <a:t> Pony Society</a:t>
            </a:r>
          </a:p>
          <a:p>
            <a:r>
              <a:rPr lang="en-US" sz="1100" dirty="0" smtClean="0"/>
              <a:t>American Hackney Horse Society</a:t>
            </a:r>
          </a:p>
          <a:p>
            <a:r>
              <a:rPr lang="en-US" sz="1100" dirty="0" smtClean="0"/>
              <a:t>American </a:t>
            </a:r>
            <a:r>
              <a:rPr lang="en-US" sz="1100" dirty="0" err="1" smtClean="0"/>
              <a:t>Haflinger</a:t>
            </a:r>
            <a:r>
              <a:rPr lang="en-US" sz="1100" dirty="0" smtClean="0"/>
              <a:t> Registry</a:t>
            </a:r>
          </a:p>
          <a:p>
            <a:r>
              <a:rPr lang="en-US" sz="1100" dirty="0" smtClean="0"/>
              <a:t>American Hanoverian Society</a:t>
            </a:r>
          </a:p>
        </p:txBody>
      </p:sp>
      <p:sp>
        <p:nvSpPr>
          <p:cNvPr id="6" name="Content Placeholder 2"/>
          <p:cNvSpPr txBox="1">
            <a:spLocks/>
          </p:cNvSpPr>
          <p:nvPr/>
        </p:nvSpPr>
        <p:spPr bwMode="auto">
          <a:xfrm>
            <a:off x="5105400" y="1447800"/>
            <a:ext cx="3429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American Hunter Jumper Foundation, Inc</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American National Riding Commission, Inc</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American Riding Instructors’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American Road Horse &amp; Pony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American Vaulting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American </a:t>
            </a:r>
            <a:r>
              <a:rPr kumimoji="0" lang="en-US" sz="1100" b="0" i="0" u="none" strike="noStrike" kern="0" cap="none" spc="0" normalizeH="0" baseline="0" noProof="0" dirty="0" err="1" smtClean="0">
                <a:ln>
                  <a:noFill/>
                </a:ln>
                <a:solidFill>
                  <a:srgbClr val="1D5B22"/>
                </a:solidFill>
                <a:effectLst/>
                <a:uLnTx/>
                <a:uFillTx/>
                <a:latin typeface="+mn-lt"/>
                <a:ea typeface="+mn-ea"/>
                <a:cs typeface="+mn-cs"/>
              </a:rPr>
              <a:t>Warmblood</a:t>
            </a:r>
            <a:r>
              <a:rPr kumimoji="0" lang="en-US" sz="1100" b="0" i="0" u="none" strike="noStrike" kern="0" cap="none" spc="0" normalizeH="0" baseline="0" noProof="0" dirty="0" smtClean="0">
                <a:ln>
                  <a:noFill/>
                </a:ln>
                <a:solidFill>
                  <a:srgbClr val="1D5B22"/>
                </a:solidFill>
                <a:effectLst/>
                <a:uLnTx/>
                <a:uFillTx/>
                <a:latin typeface="+mn-lt"/>
                <a:ea typeface="+mn-ea"/>
                <a:cs typeface="+mn-cs"/>
              </a:rPr>
              <a:t> Registry</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Appaloosa Horse Club</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Arabian Horse Owners Foundation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Arizona Hunter Jumper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California Dressage Society, Inc</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Certified Horsemanship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Colorado Hunter Jumper Association, Inc</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Colorado West Hunter Jumper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Combined Eastern Shore Horse Shows</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Connecticut Horse Shows Association, Inc</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Connecticut Hunter Jumper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Dallas Dressage Club</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Dressage Association Of Southern California</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Eastern States Dressage and Combined Training Association</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Equestrians’ Institute</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r>
              <a:rPr kumimoji="0" lang="en-US" sz="1100" b="0" i="0" u="none" strike="noStrike" kern="0" cap="none" spc="0" normalizeH="0" baseline="0" noProof="0" dirty="0" smtClean="0">
                <a:ln>
                  <a:noFill/>
                </a:ln>
                <a:solidFill>
                  <a:srgbClr val="1D5B22"/>
                </a:solidFill>
                <a:effectLst/>
                <a:uLnTx/>
                <a:uFillTx/>
                <a:latin typeface="+mn-lt"/>
                <a:ea typeface="+mn-ea"/>
                <a:cs typeface="+mn-cs"/>
              </a:rPr>
              <a:t>Equestrian Trails, Inc</a:t>
            </a: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1100" b="0" i="0" u="none" strike="noStrike" kern="0" cap="none" spc="0" normalizeH="0" baseline="0" noProof="0" dirty="0" smtClean="0">
              <a:ln>
                <a:noFill/>
              </a:ln>
              <a:solidFill>
                <a:srgbClr val="1D5B2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1100" b="0" i="0" u="none" strike="noStrike" kern="0" cap="none" spc="0" normalizeH="0" baseline="0" noProof="0" dirty="0" smtClean="0">
              <a:ln>
                <a:noFill/>
              </a:ln>
              <a:solidFill>
                <a:srgbClr val="1D5B2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1100" b="0" i="0" u="none" strike="noStrike" kern="0" cap="none" spc="0" normalizeH="0" baseline="0" noProof="0" dirty="0">
              <a:ln>
                <a:noFill/>
              </a:ln>
              <a:solidFill>
                <a:srgbClr val="1D5B22"/>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Current Situation</a:t>
            </a:r>
          </a:p>
        </p:txBody>
      </p:sp>
      <p:sp>
        <p:nvSpPr>
          <p:cNvPr id="8195" name="Content Placeholder 2"/>
          <p:cNvSpPr>
            <a:spLocks noGrp="1"/>
          </p:cNvSpPr>
          <p:nvPr>
            <p:ph idx="1"/>
          </p:nvPr>
        </p:nvSpPr>
        <p:spPr>
          <a:xfrm>
            <a:off x="457200" y="1447800"/>
            <a:ext cx="8458200" cy="4495800"/>
          </a:xfrm>
        </p:spPr>
        <p:txBody>
          <a:bodyPr/>
          <a:lstStyle/>
          <a:p>
            <a:r>
              <a:rPr lang="en-US" sz="2000" dirty="0" smtClean="0"/>
              <a:t>The NTRA is the league office for Thoroughbred Racing located in Lexington, KY</a:t>
            </a:r>
          </a:p>
          <a:p>
            <a:r>
              <a:rPr lang="en-US" sz="2000" dirty="0" smtClean="0"/>
              <a:t>Membership is made of the following organizations</a:t>
            </a:r>
          </a:p>
          <a:p>
            <a:pPr lvl="1"/>
            <a:r>
              <a:rPr lang="en-US" sz="1800" dirty="0" smtClean="0"/>
              <a:t>60 member racetracks across the U.S. covering nearly all major markets. </a:t>
            </a:r>
          </a:p>
          <a:p>
            <a:pPr lvl="1"/>
            <a:r>
              <a:rPr lang="en-US" sz="1800" dirty="0" smtClean="0"/>
              <a:t>Industry membership organizations (e.g. AQHA, USEF, USTA, etc.)</a:t>
            </a:r>
          </a:p>
          <a:p>
            <a:pPr lvl="1"/>
            <a:r>
              <a:rPr lang="en-US" sz="1800" dirty="0" smtClean="0"/>
              <a:t>State associations for horse owners &amp; breeders </a:t>
            </a:r>
          </a:p>
          <a:p>
            <a:pPr lvl="1"/>
            <a:r>
              <a:rPr lang="en-US" sz="1800" dirty="0" smtClean="0"/>
              <a:t>Equine facilities (e.g. farms, training centers, veterinary clinics, etc.)</a:t>
            </a:r>
          </a:p>
          <a:p>
            <a:pPr eaLnBrk="1" hangingPunct="1"/>
            <a:r>
              <a:rPr lang="en-US" sz="2000" dirty="0" smtClean="0"/>
              <a:t>Position and promote John Deere as the exclusive equipment vendor </a:t>
            </a:r>
          </a:p>
          <a:p>
            <a:r>
              <a:rPr lang="en-US" altLang="en-US" sz="2000" dirty="0" smtClean="0"/>
              <a:t>NTRA owns and manages a dedicated “group purchasing” sales force that assists John Deere in generating business from the industry. The </a:t>
            </a:r>
            <a:r>
              <a:rPr lang="en-US" sz="2000" dirty="0" smtClean="0"/>
              <a:t>NTRA Advantage sales staff visits member farms, tracks, and attend equine events to help approved association members understand the John Deere equine programs.</a:t>
            </a:r>
          </a:p>
          <a:p>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 Members cont’d</a:t>
            </a:r>
            <a:endParaRPr lang="en-US" dirty="0"/>
          </a:p>
        </p:txBody>
      </p:sp>
      <p:sp>
        <p:nvSpPr>
          <p:cNvPr id="3" name="Content Placeholder 2"/>
          <p:cNvSpPr>
            <a:spLocks noGrp="1"/>
          </p:cNvSpPr>
          <p:nvPr>
            <p:ph idx="1"/>
          </p:nvPr>
        </p:nvSpPr>
        <p:spPr>
          <a:xfrm>
            <a:off x="457200" y="1219200"/>
            <a:ext cx="4572000" cy="4495800"/>
          </a:xfrm>
        </p:spPr>
        <p:txBody>
          <a:bodyPr/>
          <a:lstStyle/>
          <a:p>
            <a:pPr lvl="0"/>
            <a:r>
              <a:rPr lang="en-US" sz="1100" dirty="0" smtClean="0"/>
              <a:t>Foundation for the Pure Spanish Horse</a:t>
            </a:r>
          </a:p>
          <a:p>
            <a:pPr lvl="0"/>
            <a:r>
              <a:rPr lang="en-US" sz="1100" dirty="0" smtClean="0"/>
              <a:t>Friesian Horse Society, Inc</a:t>
            </a:r>
          </a:p>
          <a:p>
            <a:pPr lvl="0"/>
            <a:r>
              <a:rPr lang="en-US" sz="1100" dirty="0" smtClean="0"/>
              <a:t>Georgia Hunter Jumper Association, Inc</a:t>
            </a:r>
          </a:p>
          <a:p>
            <a:pPr lvl="0"/>
            <a:r>
              <a:rPr lang="en-US" sz="1100" dirty="0" smtClean="0"/>
              <a:t>Grass Ridge Equestrian Foundation</a:t>
            </a:r>
          </a:p>
          <a:p>
            <a:pPr lvl="0"/>
            <a:r>
              <a:rPr lang="en-US" sz="1100" dirty="0" smtClean="0"/>
              <a:t>Greater Houston Hunter Jumper Association</a:t>
            </a:r>
          </a:p>
          <a:p>
            <a:pPr lvl="0"/>
            <a:r>
              <a:rPr lang="en-US" sz="1100" dirty="0" smtClean="0"/>
              <a:t>Gypsy Cob And Drum Horse Association</a:t>
            </a:r>
          </a:p>
          <a:p>
            <a:pPr lvl="0"/>
            <a:r>
              <a:rPr lang="en-US" sz="1100" dirty="0" smtClean="0"/>
              <a:t>Gypsy Horse Association, Inc</a:t>
            </a:r>
          </a:p>
          <a:p>
            <a:pPr lvl="0"/>
            <a:r>
              <a:rPr lang="en-US" sz="1100" dirty="0" smtClean="0"/>
              <a:t>Gypsy </a:t>
            </a:r>
            <a:r>
              <a:rPr lang="en-US" sz="1100" dirty="0" err="1" smtClean="0"/>
              <a:t>Vanner</a:t>
            </a:r>
            <a:r>
              <a:rPr lang="en-US" sz="1100" dirty="0" smtClean="0"/>
              <a:t> Horse Society</a:t>
            </a:r>
          </a:p>
          <a:p>
            <a:r>
              <a:rPr lang="en-US" sz="1100" dirty="0" smtClean="0"/>
              <a:t>Hawaii Horse Shows Association</a:t>
            </a:r>
          </a:p>
          <a:p>
            <a:r>
              <a:rPr lang="en-US" sz="1100" dirty="0" smtClean="0"/>
              <a:t>Houston Dressage Society</a:t>
            </a:r>
          </a:p>
          <a:p>
            <a:r>
              <a:rPr lang="en-US" sz="1100" dirty="0" smtClean="0"/>
              <a:t>Howard County 4-H Horse Clubs</a:t>
            </a:r>
          </a:p>
          <a:p>
            <a:r>
              <a:rPr lang="en-US" sz="1100" dirty="0" smtClean="0"/>
              <a:t>Hunter Jumper Exhibitors OF Oklahoma</a:t>
            </a:r>
          </a:p>
          <a:p>
            <a:r>
              <a:rPr lang="en-US" sz="1100" dirty="0" smtClean="0"/>
              <a:t>Indiana Hunter Jumper Association</a:t>
            </a:r>
          </a:p>
          <a:p>
            <a:r>
              <a:rPr lang="en-US" sz="1100" dirty="0" smtClean="0"/>
              <a:t>Inter-County Horsemen’s Association, Inc</a:t>
            </a:r>
          </a:p>
          <a:p>
            <a:r>
              <a:rPr lang="en-US" sz="1100" dirty="0" smtClean="0"/>
              <a:t>Inter-State Horse Show Association, Inc</a:t>
            </a:r>
          </a:p>
          <a:p>
            <a:r>
              <a:rPr lang="en-US" sz="1100" dirty="0" smtClean="0"/>
              <a:t>Intercollegiate Dressage Association</a:t>
            </a:r>
          </a:p>
          <a:p>
            <a:r>
              <a:rPr lang="en-US" sz="1100" dirty="0" smtClean="0"/>
              <a:t>Intercollegiate Saddle Seat Riding Association, Inc</a:t>
            </a:r>
          </a:p>
          <a:p>
            <a:r>
              <a:rPr lang="en-US" sz="1100" dirty="0" smtClean="0"/>
              <a:t>Interior Horse Council</a:t>
            </a:r>
          </a:p>
          <a:p>
            <a:r>
              <a:rPr lang="en-US" sz="1100" dirty="0" smtClean="0"/>
              <a:t>Interior Horsemen’s Association</a:t>
            </a:r>
          </a:p>
          <a:p>
            <a:r>
              <a:rPr lang="en-US" sz="1100" dirty="0" smtClean="0"/>
              <a:t>International Georgian Grande Horse Registry</a:t>
            </a:r>
          </a:p>
          <a:p>
            <a:r>
              <a:rPr lang="en-US" sz="1100" dirty="0" smtClean="0"/>
              <a:t>International Jumper Futurity/Young Jumper Championships</a:t>
            </a:r>
          </a:p>
          <a:p>
            <a:r>
              <a:rPr lang="en-US" sz="1100" dirty="0" smtClean="0"/>
              <a:t>Interscholastic Equestrian Association</a:t>
            </a:r>
          </a:p>
          <a:p>
            <a:r>
              <a:rPr lang="en-US" sz="1100" dirty="0" smtClean="0"/>
              <a:t>Johnson &amp; Wales University</a:t>
            </a:r>
          </a:p>
          <a:p>
            <a:r>
              <a:rPr lang="en-US" sz="1100" dirty="0" smtClean="0"/>
              <a:t>Kentucky Hunter Jumper Association</a:t>
            </a:r>
          </a:p>
          <a:p>
            <a:endParaRPr lang="en-US" sz="1100" dirty="0" smtClean="0"/>
          </a:p>
          <a:p>
            <a:endParaRPr lang="en-US" sz="1100" dirty="0"/>
          </a:p>
        </p:txBody>
      </p:sp>
      <p:sp>
        <p:nvSpPr>
          <p:cNvPr id="4" name="Content Placeholder 2"/>
          <p:cNvSpPr txBox="1">
            <a:spLocks/>
          </p:cNvSpPr>
          <p:nvPr/>
        </p:nvSpPr>
        <p:spPr bwMode="auto">
          <a:xfrm>
            <a:off x="5029200" y="1219200"/>
            <a:ext cx="3733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tx1"/>
              </a:buClr>
              <a:buFont typeface="Wingdings" pitchFamily="2" charset="2"/>
              <a:buChar char="§"/>
            </a:pPr>
            <a:r>
              <a:rPr lang="en-US" sz="1100" kern="0" dirty="0" err="1" smtClean="0">
                <a:solidFill>
                  <a:srgbClr val="1D5B22"/>
                </a:solidFill>
                <a:latin typeface="+mn-lt"/>
              </a:rPr>
              <a:t>Lipizzan</a:t>
            </a:r>
            <a:r>
              <a:rPr lang="en-US" sz="1100" kern="0" dirty="0" smtClean="0">
                <a:solidFill>
                  <a:srgbClr val="1D5B22"/>
                </a:solidFill>
                <a:latin typeface="+mn-lt"/>
              </a:rPr>
              <a:t> Association Of North America</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Los Angeles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Maine Horse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Marshall &amp; Sterling League</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Maryland Horse Shows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Massachusetts Horsemen’s Council,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Maui Horse Show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Minnesota Hunter &amp;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Missoula Horsemen’s Council,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Mounted Games Across America,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National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National Show Horse Registry</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England Dressage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England Horsemen’s Council,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Hampshire Horse And Trail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Mexico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Nor-Cal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North American League</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North American </a:t>
            </a:r>
            <a:r>
              <a:rPr lang="en-US" sz="1100" kern="0" dirty="0" err="1" smtClean="0">
                <a:solidFill>
                  <a:srgbClr val="1D5B22"/>
                </a:solidFill>
                <a:latin typeface="+mn-lt"/>
              </a:rPr>
              <a:t>Sportpony</a:t>
            </a:r>
            <a:r>
              <a:rPr lang="en-US" sz="1100" kern="0" dirty="0" smtClean="0">
                <a:solidFill>
                  <a:srgbClr val="1D5B22"/>
                </a:solidFill>
                <a:latin typeface="+mn-lt"/>
              </a:rPr>
              <a:t> Registry</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North Carolina Hunter Jumper Association</a:t>
            </a:r>
          </a:p>
          <a:p>
            <a:pPr marL="342900" indent="-342900" algn="l">
              <a:spcBef>
                <a:spcPct val="20000"/>
              </a:spcBef>
              <a:buClr>
                <a:schemeClr val="tx1"/>
              </a:buClr>
              <a:buFont typeface="Wingdings" pitchFamily="2" charset="2"/>
              <a:buChar char="§"/>
            </a:pPr>
            <a:r>
              <a:rPr lang="en-US" sz="1100" kern="0" dirty="0" smtClean="0">
                <a:solidFill>
                  <a:srgbClr val="1D5B22"/>
                </a:solidFill>
                <a:latin typeface="+mn-lt"/>
              </a:rPr>
              <a:t>North Florida Hunter Jumper Association, Inc</a:t>
            </a:r>
          </a:p>
          <a:p>
            <a:pPr marL="342900" indent="-342900" algn="l">
              <a:spcBef>
                <a:spcPct val="20000"/>
              </a:spcBef>
              <a:buClr>
                <a:schemeClr val="tx1"/>
              </a:buClr>
              <a:buFont typeface="Wingdings" pitchFamily="2" charset="2"/>
              <a:buChar char="§"/>
            </a:pPr>
            <a:r>
              <a:rPr lang="en-US" sz="1100" kern="0" dirty="0" smtClean="0">
                <a:solidFill>
                  <a:srgbClr val="1D5B22"/>
                </a:solidFill>
                <a:latin typeface="+mn-lt"/>
              </a:rPr>
              <a:t>Northeastern PA Horsemen’s Association</a:t>
            </a:r>
          </a:p>
          <a:p>
            <a:pPr marL="342900" indent="-342900" algn="l">
              <a:spcBef>
                <a:spcPct val="20000"/>
              </a:spcBef>
              <a:buClr>
                <a:schemeClr val="tx1"/>
              </a:buClr>
              <a:buFont typeface="Wingdings" pitchFamily="2" charset="2"/>
              <a:buChar char="§"/>
            </a:pPr>
            <a:r>
              <a:rPr lang="en-US" sz="1100" kern="0" dirty="0" smtClean="0">
                <a:solidFill>
                  <a:srgbClr val="1D5B22"/>
                </a:solidFill>
                <a:latin typeface="+mn-lt"/>
              </a:rPr>
              <a:t>Orange County Horse Show Association</a:t>
            </a:r>
          </a:p>
          <a:p>
            <a:pPr marL="342900" indent="-342900" algn="l">
              <a:spcBef>
                <a:spcPct val="20000"/>
              </a:spcBef>
              <a:buClr>
                <a:schemeClr val="tx1"/>
              </a:buClr>
              <a:buFont typeface="Wingdings" pitchFamily="2" charset="2"/>
              <a:buChar char="§"/>
            </a:pPr>
            <a:r>
              <a:rPr lang="en-US" sz="1100" kern="0" dirty="0" smtClean="0">
                <a:solidFill>
                  <a:srgbClr val="1D5B22"/>
                </a:solidFill>
                <a:latin typeface="+mn-lt"/>
              </a:rPr>
              <a:t>Oregon Dressage Society</a:t>
            </a:r>
            <a:endParaRPr kumimoji="0" lang="en-US" sz="1100" b="0" i="0" u="none" strike="noStrike" kern="0" cap="none" spc="0" normalizeH="0" baseline="0" noProof="0" dirty="0" smtClean="0">
              <a:ln>
                <a:noFill/>
              </a:ln>
              <a:solidFill>
                <a:srgbClr val="1D5B2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1100" b="0" i="0" u="none" strike="noStrike" kern="0" cap="none" spc="0" normalizeH="0" baseline="0" noProof="0" dirty="0">
              <a:ln>
                <a:noFill/>
              </a:ln>
              <a:solidFill>
                <a:srgbClr val="1D5B22"/>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 Members cont’d</a:t>
            </a:r>
            <a:endParaRPr lang="en-US" dirty="0"/>
          </a:p>
        </p:txBody>
      </p:sp>
      <p:sp>
        <p:nvSpPr>
          <p:cNvPr id="3" name="Content Placeholder 2"/>
          <p:cNvSpPr>
            <a:spLocks noGrp="1"/>
          </p:cNvSpPr>
          <p:nvPr>
            <p:ph idx="1"/>
          </p:nvPr>
        </p:nvSpPr>
        <p:spPr>
          <a:xfrm>
            <a:off x="457200" y="1219200"/>
            <a:ext cx="4572000" cy="4495800"/>
          </a:xfrm>
        </p:spPr>
        <p:txBody>
          <a:bodyPr/>
          <a:lstStyle/>
          <a:p>
            <a:pPr lvl="0"/>
            <a:r>
              <a:rPr lang="en-US" sz="1100" dirty="0" smtClean="0"/>
              <a:t>Foundation for the Pure Spanish Horse</a:t>
            </a:r>
          </a:p>
          <a:p>
            <a:pPr lvl="0"/>
            <a:r>
              <a:rPr lang="en-US" sz="1100" dirty="0" smtClean="0"/>
              <a:t>Friesian Horse Society, Inc</a:t>
            </a:r>
          </a:p>
          <a:p>
            <a:pPr lvl="0"/>
            <a:r>
              <a:rPr lang="en-US" sz="1100" dirty="0" smtClean="0"/>
              <a:t>Georgia Hunter Jumper Association, Inc</a:t>
            </a:r>
          </a:p>
          <a:p>
            <a:pPr lvl="0"/>
            <a:r>
              <a:rPr lang="en-US" sz="1100" dirty="0" smtClean="0"/>
              <a:t>Grass Ridge Equestrian Foundation</a:t>
            </a:r>
          </a:p>
          <a:p>
            <a:pPr lvl="0"/>
            <a:r>
              <a:rPr lang="en-US" sz="1100" dirty="0" smtClean="0"/>
              <a:t>Greater Houston Hunter Jumper Association</a:t>
            </a:r>
          </a:p>
          <a:p>
            <a:pPr lvl="0"/>
            <a:r>
              <a:rPr lang="en-US" sz="1100" dirty="0" smtClean="0"/>
              <a:t>Gypsy Cob And Drum Horse Association</a:t>
            </a:r>
          </a:p>
          <a:p>
            <a:pPr lvl="0"/>
            <a:r>
              <a:rPr lang="en-US" sz="1100" dirty="0" smtClean="0"/>
              <a:t>Gypsy Horse Association, Inc</a:t>
            </a:r>
          </a:p>
          <a:p>
            <a:pPr lvl="0"/>
            <a:r>
              <a:rPr lang="en-US" sz="1100" dirty="0" smtClean="0"/>
              <a:t>Gypsy </a:t>
            </a:r>
            <a:r>
              <a:rPr lang="en-US" sz="1100" dirty="0" err="1" smtClean="0"/>
              <a:t>Vanner</a:t>
            </a:r>
            <a:r>
              <a:rPr lang="en-US" sz="1100" dirty="0" smtClean="0"/>
              <a:t> Horse Society</a:t>
            </a:r>
          </a:p>
          <a:p>
            <a:r>
              <a:rPr lang="en-US" sz="1100" dirty="0" smtClean="0"/>
              <a:t>Hawaii Horse Shows Association</a:t>
            </a:r>
          </a:p>
          <a:p>
            <a:r>
              <a:rPr lang="en-US" sz="1100" dirty="0" smtClean="0"/>
              <a:t>Houston Dressage Society</a:t>
            </a:r>
          </a:p>
          <a:p>
            <a:r>
              <a:rPr lang="en-US" sz="1100" dirty="0" smtClean="0"/>
              <a:t>Howard County 4-H Horse Clubs</a:t>
            </a:r>
          </a:p>
          <a:p>
            <a:r>
              <a:rPr lang="en-US" sz="1100" dirty="0" smtClean="0"/>
              <a:t>Hunter Jumper Exhibitors OF Oklahoma</a:t>
            </a:r>
          </a:p>
          <a:p>
            <a:r>
              <a:rPr lang="en-US" sz="1100" dirty="0" smtClean="0"/>
              <a:t>Indiana Hunter Jumper Association</a:t>
            </a:r>
          </a:p>
          <a:p>
            <a:r>
              <a:rPr lang="en-US" sz="1100" dirty="0" smtClean="0"/>
              <a:t>Inter-County Horsemen’s Association, Inc</a:t>
            </a:r>
          </a:p>
          <a:p>
            <a:r>
              <a:rPr lang="en-US" sz="1100" dirty="0" smtClean="0"/>
              <a:t>Inter-State Horse Show Association, Inc</a:t>
            </a:r>
          </a:p>
          <a:p>
            <a:r>
              <a:rPr lang="en-US" sz="1100" dirty="0" smtClean="0"/>
              <a:t>Intercollegiate Dressage Association</a:t>
            </a:r>
          </a:p>
          <a:p>
            <a:r>
              <a:rPr lang="en-US" sz="1100" dirty="0" smtClean="0"/>
              <a:t>Intercollegiate Saddle Seat Riding Association, Inc</a:t>
            </a:r>
          </a:p>
          <a:p>
            <a:r>
              <a:rPr lang="en-US" sz="1100" dirty="0" smtClean="0"/>
              <a:t>Interior Horse Council</a:t>
            </a:r>
          </a:p>
          <a:p>
            <a:r>
              <a:rPr lang="en-US" sz="1100" dirty="0" smtClean="0"/>
              <a:t>Interior Horsemen’s Association</a:t>
            </a:r>
          </a:p>
          <a:p>
            <a:r>
              <a:rPr lang="en-US" sz="1100" dirty="0" smtClean="0"/>
              <a:t>International Georgian Grande Horse Registry</a:t>
            </a:r>
          </a:p>
          <a:p>
            <a:r>
              <a:rPr lang="en-US" sz="1100" dirty="0" smtClean="0"/>
              <a:t>International Jumper Futurity/Young Jumper Championships</a:t>
            </a:r>
          </a:p>
          <a:p>
            <a:r>
              <a:rPr lang="en-US" sz="1100" dirty="0" smtClean="0"/>
              <a:t>Interscholastic Equestrian Association</a:t>
            </a:r>
          </a:p>
          <a:p>
            <a:r>
              <a:rPr lang="en-US" sz="1100" dirty="0" smtClean="0"/>
              <a:t>Johnson &amp; Wales University</a:t>
            </a:r>
          </a:p>
          <a:p>
            <a:r>
              <a:rPr lang="en-US" sz="1100" dirty="0" smtClean="0"/>
              <a:t>Kentucky Hunter Jumper Association</a:t>
            </a:r>
          </a:p>
          <a:p>
            <a:endParaRPr lang="en-US" sz="1100" dirty="0" smtClean="0"/>
          </a:p>
          <a:p>
            <a:endParaRPr lang="en-US" sz="1100" dirty="0"/>
          </a:p>
        </p:txBody>
      </p:sp>
      <p:sp>
        <p:nvSpPr>
          <p:cNvPr id="4" name="Content Placeholder 2"/>
          <p:cNvSpPr txBox="1">
            <a:spLocks/>
          </p:cNvSpPr>
          <p:nvPr/>
        </p:nvSpPr>
        <p:spPr bwMode="auto">
          <a:xfrm>
            <a:off x="5029200" y="1219200"/>
            <a:ext cx="3733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tx1"/>
              </a:buClr>
              <a:buFont typeface="Wingdings" pitchFamily="2" charset="2"/>
              <a:buChar char="§"/>
            </a:pPr>
            <a:r>
              <a:rPr lang="en-US" sz="1100" kern="0" dirty="0" err="1" smtClean="0">
                <a:solidFill>
                  <a:srgbClr val="1D5B22"/>
                </a:solidFill>
                <a:latin typeface="+mn-lt"/>
              </a:rPr>
              <a:t>Lipizzan</a:t>
            </a:r>
            <a:r>
              <a:rPr lang="en-US" sz="1100" kern="0" dirty="0" smtClean="0">
                <a:solidFill>
                  <a:srgbClr val="1D5B22"/>
                </a:solidFill>
                <a:latin typeface="+mn-lt"/>
              </a:rPr>
              <a:t> Association Of North America</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Los Angeles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Maine Horse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Marshall &amp; Sterling League</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Maryland Horse Shows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Massachusetts Horsemen’s Council,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Maui Horse Show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Minnesota Hunter &amp;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Missoula Horsemen’s Council,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Mounted Games Across America,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National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National Show Horse Registry</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England Dressage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England Horsemen’s Council,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Hampshire Horse And Trail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Mexico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Nor-Cal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North American League</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North American </a:t>
            </a:r>
            <a:r>
              <a:rPr lang="en-US" sz="1100" kern="0" dirty="0" err="1" smtClean="0">
                <a:solidFill>
                  <a:srgbClr val="1D5B22"/>
                </a:solidFill>
                <a:latin typeface="+mn-lt"/>
              </a:rPr>
              <a:t>Sportpony</a:t>
            </a:r>
            <a:r>
              <a:rPr lang="en-US" sz="1100" kern="0" dirty="0" smtClean="0">
                <a:solidFill>
                  <a:srgbClr val="1D5B22"/>
                </a:solidFill>
                <a:latin typeface="+mn-lt"/>
              </a:rPr>
              <a:t> Registry</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North Carolina Hunter Jumper Association</a:t>
            </a:r>
          </a:p>
          <a:p>
            <a:pPr marL="342900" indent="-342900" algn="l">
              <a:spcBef>
                <a:spcPct val="20000"/>
              </a:spcBef>
              <a:buClr>
                <a:schemeClr val="tx1"/>
              </a:buClr>
              <a:buFont typeface="Wingdings" pitchFamily="2" charset="2"/>
              <a:buChar char="§"/>
            </a:pPr>
            <a:r>
              <a:rPr lang="en-US" sz="1100" kern="0" dirty="0" smtClean="0">
                <a:solidFill>
                  <a:srgbClr val="1D5B22"/>
                </a:solidFill>
                <a:latin typeface="+mn-lt"/>
              </a:rPr>
              <a:t>North Florida Hunter Jumper Association, Inc</a:t>
            </a:r>
          </a:p>
          <a:p>
            <a:pPr marL="342900" indent="-342900" algn="l">
              <a:spcBef>
                <a:spcPct val="20000"/>
              </a:spcBef>
              <a:buClr>
                <a:schemeClr val="tx1"/>
              </a:buClr>
              <a:buFont typeface="Wingdings" pitchFamily="2" charset="2"/>
              <a:buChar char="§"/>
            </a:pPr>
            <a:r>
              <a:rPr lang="en-US" sz="1100" kern="0" dirty="0" smtClean="0">
                <a:solidFill>
                  <a:srgbClr val="1D5B22"/>
                </a:solidFill>
                <a:latin typeface="+mn-lt"/>
              </a:rPr>
              <a:t>Northeastern PA Horsemen’s Association</a:t>
            </a:r>
          </a:p>
          <a:p>
            <a:pPr marL="342900" indent="-342900" algn="l">
              <a:spcBef>
                <a:spcPct val="20000"/>
              </a:spcBef>
              <a:buClr>
                <a:schemeClr val="tx1"/>
              </a:buClr>
              <a:buFont typeface="Wingdings" pitchFamily="2" charset="2"/>
              <a:buChar char="§"/>
            </a:pPr>
            <a:r>
              <a:rPr lang="en-US" sz="1100" kern="0" dirty="0" smtClean="0">
                <a:solidFill>
                  <a:srgbClr val="1D5B22"/>
                </a:solidFill>
                <a:latin typeface="+mn-lt"/>
              </a:rPr>
              <a:t>Orange County Horse Show Association</a:t>
            </a:r>
          </a:p>
          <a:p>
            <a:pPr marL="342900" indent="-342900" algn="l">
              <a:spcBef>
                <a:spcPct val="20000"/>
              </a:spcBef>
              <a:buClr>
                <a:schemeClr val="tx1"/>
              </a:buClr>
              <a:buFont typeface="Wingdings" pitchFamily="2" charset="2"/>
              <a:buChar char="§"/>
            </a:pPr>
            <a:r>
              <a:rPr lang="en-US" sz="1100" kern="0" dirty="0" smtClean="0">
                <a:solidFill>
                  <a:srgbClr val="1D5B22"/>
                </a:solidFill>
                <a:latin typeface="+mn-lt"/>
              </a:rPr>
              <a:t>Oregon Dressage Society</a:t>
            </a:r>
            <a:endParaRPr kumimoji="0" lang="en-US" sz="1100" b="0" i="0" u="none" strike="noStrike" kern="0" cap="none" spc="0" normalizeH="0" baseline="0" noProof="0" dirty="0" smtClean="0">
              <a:ln>
                <a:noFill/>
              </a:ln>
              <a:solidFill>
                <a:srgbClr val="1D5B2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1100" b="0" i="0" u="none" strike="noStrike" kern="0" cap="none" spc="0" normalizeH="0" baseline="0" noProof="0" dirty="0">
              <a:ln>
                <a:noFill/>
              </a:ln>
              <a:solidFill>
                <a:srgbClr val="1D5B22"/>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 Members cont’d</a:t>
            </a:r>
            <a:endParaRPr lang="en-US" dirty="0"/>
          </a:p>
        </p:txBody>
      </p:sp>
      <p:sp>
        <p:nvSpPr>
          <p:cNvPr id="3" name="Content Placeholder 2"/>
          <p:cNvSpPr>
            <a:spLocks noGrp="1"/>
          </p:cNvSpPr>
          <p:nvPr>
            <p:ph idx="1"/>
          </p:nvPr>
        </p:nvSpPr>
        <p:spPr>
          <a:xfrm>
            <a:off x="457200" y="1219200"/>
            <a:ext cx="8229600" cy="4495800"/>
          </a:xfrm>
        </p:spPr>
        <p:txBody>
          <a:bodyPr/>
          <a:lstStyle/>
          <a:p>
            <a:r>
              <a:rPr lang="en-US" sz="1100" dirty="0" smtClean="0"/>
              <a:t>Pacific Coast Horse Shows Association</a:t>
            </a:r>
          </a:p>
          <a:p>
            <a:r>
              <a:rPr lang="en-US" sz="1100" dirty="0" smtClean="0"/>
              <a:t>Peruvian Horse Breeders &amp; Owners</a:t>
            </a:r>
          </a:p>
          <a:p>
            <a:r>
              <a:rPr lang="en-US" sz="1100" dirty="0" smtClean="0"/>
              <a:t>Professional Horsemen’s Association</a:t>
            </a:r>
          </a:p>
          <a:p>
            <a:r>
              <a:rPr lang="en-US" sz="1100" dirty="0" smtClean="0"/>
              <a:t>Rhode Island Horsemen’s Association</a:t>
            </a:r>
          </a:p>
          <a:p>
            <a:r>
              <a:rPr lang="en-US" sz="1100" dirty="0" smtClean="0"/>
              <a:t>Rocky Mountain Dressage Society</a:t>
            </a:r>
          </a:p>
          <a:p>
            <a:r>
              <a:rPr lang="en-US" sz="1100" dirty="0" smtClean="0"/>
              <a:t>Rocky Mountain Horse Association</a:t>
            </a:r>
          </a:p>
          <a:p>
            <a:r>
              <a:rPr lang="en-US" sz="1100" dirty="0" smtClean="0"/>
              <a:t>Sacramento Area Hunter Jumper Association</a:t>
            </a:r>
          </a:p>
          <a:p>
            <a:r>
              <a:rPr lang="en-US" sz="1100" dirty="0" err="1" smtClean="0"/>
              <a:t>Saddleseat</a:t>
            </a:r>
            <a:r>
              <a:rPr lang="en-US" sz="1100" dirty="0" smtClean="0"/>
              <a:t> &amp; Western School League Of Greater Los Angeles</a:t>
            </a:r>
          </a:p>
          <a:p>
            <a:r>
              <a:rPr lang="en-US" sz="1100" dirty="0" smtClean="0"/>
              <a:t>San Fernando Hunter Jumper Association</a:t>
            </a:r>
          </a:p>
          <a:p>
            <a:r>
              <a:rPr lang="en-US" sz="1100" dirty="0" smtClean="0"/>
              <a:t>Shelby Farms Equestrian Alliance</a:t>
            </a:r>
          </a:p>
          <a:p>
            <a:r>
              <a:rPr lang="en-US" sz="1100" dirty="0" smtClean="0"/>
              <a:t>Southern KY Team Penning Association, Inc</a:t>
            </a:r>
          </a:p>
          <a:p>
            <a:r>
              <a:rPr lang="en-US" sz="1100" dirty="0" smtClean="0"/>
              <a:t>Southern Nevada Hunter Jumper Association</a:t>
            </a:r>
          </a:p>
          <a:p>
            <a:r>
              <a:rPr lang="en-US" sz="1100" dirty="0" smtClean="0"/>
              <a:t>Southwest Virginia  Hunter Jumper</a:t>
            </a:r>
          </a:p>
          <a:p>
            <a:r>
              <a:rPr lang="en-US" sz="1100" dirty="0" smtClean="0"/>
              <a:t>South Carolina Hunter Jumper Association</a:t>
            </a:r>
          </a:p>
          <a:p>
            <a:r>
              <a:rPr lang="en-US" sz="1100" dirty="0" smtClean="0"/>
              <a:t>Tambourine </a:t>
            </a:r>
            <a:r>
              <a:rPr lang="en-US" sz="1100" dirty="0" err="1" smtClean="0"/>
              <a:t>Vaulters</a:t>
            </a:r>
            <a:endParaRPr lang="en-US" sz="1100" dirty="0" smtClean="0"/>
          </a:p>
          <a:p>
            <a:r>
              <a:rPr lang="en-US" sz="1100" dirty="0" smtClean="0"/>
              <a:t>Texas Hunter Jumper Association</a:t>
            </a:r>
          </a:p>
          <a:p>
            <a:r>
              <a:rPr lang="en-US" sz="1100" dirty="0" smtClean="0"/>
              <a:t>Tri County Riding Association</a:t>
            </a:r>
          </a:p>
          <a:p>
            <a:r>
              <a:rPr lang="en-US" sz="1100" dirty="0" smtClean="0"/>
              <a:t>United Professional Horsemen’s Association</a:t>
            </a:r>
          </a:p>
          <a:p>
            <a:r>
              <a:rPr lang="en-US" sz="1100" dirty="0" smtClean="0"/>
              <a:t>United States Driving For The Disabled, Inc</a:t>
            </a:r>
          </a:p>
          <a:p>
            <a:r>
              <a:rPr lang="en-US" sz="1100" dirty="0" smtClean="0"/>
              <a:t>United States  Equestrian Drill Association</a:t>
            </a:r>
          </a:p>
          <a:p>
            <a:r>
              <a:rPr lang="en-US" sz="1100" dirty="0" smtClean="0"/>
              <a:t>United States  </a:t>
            </a:r>
            <a:r>
              <a:rPr lang="en-US" sz="1100" dirty="0" err="1" smtClean="0"/>
              <a:t>Lipizzan</a:t>
            </a:r>
            <a:r>
              <a:rPr lang="en-US" sz="1100" dirty="0" smtClean="0"/>
              <a:t> Registry</a:t>
            </a:r>
          </a:p>
          <a:p>
            <a:r>
              <a:rPr lang="en-US" sz="1100" dirty="0" smtClean="0"/>
              <a:t>United States  Mounted Games Association</a:t>
            </a:r>
          </a:p>
          <a:p>
            <a:r>
              <a:rPr lang="en-US" sz="1100" dirty="0" smtClean="0"/>
              <a:t>United States Para-Equestrian Association</a:t>
            </a:r>
          </a:p>
          <a:p>
            <a:r>
              <a:rPr lang="en-US" sz="1100" dirty="0" smtClean="0"/>
              <a:t>Utah Hunter Jumper Association, Inc</a:t>
            </a:r>
          </a:p>
          <a:p>
            <a:endParaRPr lang="en-US" sz="1100" dirty="0" smtClean="0"/>
          </a:p>
          <a:p>
            <a:endParaRPr lang="en-US" sz="1100" dirty="0"/>
          </a:p>
        </p:txBody>
      </p:sp>
      <p:sp>
        <p:nvSpPr>
          <p:cNvPr id="4" name="Content Placeholder 2"/>
          <p:cNvSpPr txBox="1">
            <a:spLocks/>
          </p:cNvSpPr>
          <p:nvPr/>
        </p:nvSpPr>
        <p:spPr bwMode="auto">
          <a:xfrm>
            <a:off x="5029200" y="1219200"/>
            <a:ext cx="3733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Vermont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Virginia Pony Breeders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Washington Hunter Jumper Foundation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Washington State Horsemen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Washington State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Welsh Pony &amp; Cob Society Of America,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West Tennessee Hunter Jumper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Wisconsin Hunter &amp; Jumper Association,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Woodside </a:t>
            </a:r>
            <a:r>
              <a:rPr lang="en-US" sz="1100" kern="0" dirty="0" err="1" smtClean="0">
                <a:solidFill>
                  <a:srgbClr val="1D5B22"/>
                </a:solidFill>
                <a:latin typeface="+mn-lt"/>
              </a:rPr>
              <a:t>Vaulters</a:t>
            </a:r>
            <a:r>
              <a:rPr lang="en-US" sz="1100" kern="0" dirty="0" smtClean="0">
                <a:solidFill>
                  <a:srgbClr val="1D5B22"/>
                </a:solidFill>
                <a:latin typeface="+mn-lt"/>
              </a:rPr>
              <a:t> </a:t>
            </a:r>
          </a:p>
          <a:p>
            <a:pPr marL="342900" lvl="0" indent="-342900" algn="l">
              <a:spcBef>
                <a:spcPct val="20000"/>
              </a:spcBef>
              <a:buClr>
                <a:schemeClr val="tx1"/>
              </a:buClr>
            </a:pPr>
            <a:endParaRPr lang="en-US" sz="1100" kern="0" dirty="0" smtClean="0">
              <a:solidFill>
                <a:srgbClr val="1D5B22"/>
              </a:solidFill>
              <a:latin typeface="+mn-lt"/>
            </a:endParaRP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1100" b="0" i="0" u="none" strike="noStrike" kern="0" cap="none" spc="0" normalizeH="0" baseline="0" noProof="0" dirty="0">
              <a:ln>
                <a:noFill/>
              </a:ln>
              <a:solidFill>
                <a:srgbClr val="1D5B22"/>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USTA/HTA Members</a:t>
            </a:r>
            <a:endParaRPr lang="en-US" dirty="0"/>
          </a:p>
        </p:txBody>
      </p:sp>
      <p:sp>
        <p:nvSpPr>
          <p:cNvPr id="3" name="Content Placeholder 2"/>
          <p:cNvSpPr>
            <a:spLocks noGrp="1"/>
          </p:cNvSpPr>
          <p:nvPr>
            <p:ph idx="1"/>
          </p:nvPr>
        </p:nvSpPr>
        <p:spPr/>
        <p:txBody>
          <a:bodyPr/>
          <a:lstStyle/>
          <a:p>
            <a:r>
              <a:rPr lang="en-US" sz="1200" b="1" i="1" dirty="0" smtClean="0"/>
              <a:t>United States Trotting (USTA)/Harness Tracks (HTA) Members= 25,000</a:t>
            </a:r>
            <a:endParaRPr lang="en-US" sz="1200" dirty="0" smtClean="0"/>
          </a:p>
          <a:p>
            <a:pPr lvl="0"/>
            <a:r>
              <a:rPr lang="en-US" sz="1200" dirty="0" smtClean="0"/>
              <a:t>61 USTA/HTA member racetracks</a:t>
            </a:r>
          </a:p>
          <a:p>
            <a:pPr lvl="0"/>
            <a:r>
              <a:rPr lang="en-US" sz="1200" dirty="0" smtClean="0"/>
              <a:t>New York Off-Track Betting</a:t>
            </a:r>
          </a:p>
          <a:p>
            <a:pPr lvl="0"/>
            <a:r>
              <a:rPr lang="en-US" sz="1200" dirty="0" smtClean="0"/>
              <a:t>Freehold Racing Association</a:t>
            </a:r>
          </a:p>
          <a:p>
            <a:pPr lvl="0"/>
            <a:r>
              <a:rPr lang="en-US" sz="1200" dirty="0" smtClean="0"/>
              <a:t>Capital District Off-Track Betting Association</a:t>
            </a:r>
          </a:p>
          <a:p>
            <a:pPr lvl="0"/>
            <a:r>
              <a:rPr lang="en-US" sz="1200" dirty="0" smtClean="0"/>
              <a:t>MSBA – Maryland </a:t>
            </a:r>
            <a:r>
              <a:rPr lang="en-US" sz="1200" dirty="0" err="1" smtClean="0"/>
              <a:t>Standardbred</a:t>
            </a:r>
            <a:r>
              <a:rPr lang="en-US" sz="1200" dirty="0" smtClean="0"/>
              <a:t> Breeders Association</a:t>
            </a:r>
          </a:p>
          <a:p>
            <a:pPr lvl="0"/>
            <a:r>
              <a:rPr lang="en-US" sz="1200" dirty="0" smtClean="0"/>
              <a:t>SBAP - </a:t>
            </a:r>
            <a:r>
              <a:rPr lang="en-US" sz="1200" dirty="0" err="1" smtClean="0"/>
              <a:t>Standardbred</a:t>
            </a:r>
            <a:r>
              <a:rPr lang="en-US" sz="1200" dirty="0" smtClean="0"/>
              <a:t> Breeders Association of Pennsylvania</a:t>
            </a:r>
          </a:p>
          <a:p>
            <a:pPr lvl="0"/>
            <a:r>
              <a:rPr lang="en-US" sz="1200" dirty="0" smtClean="0"/>
              <a:t>DSBF - Delaware </a:t>
            </a:r>
            <a:r>
              <a:rPr lang="en-US" sz="1200" dirty="0" err="1" smtClean="0"/>
              <a:t>Standardbred</a:t>
            </a:r>
            <a:r>
              <a:rPr lang="en-US" sz="1200" dirty="0" smtClean="0"/>
              <a:t> Breeders Fund</a:t>
            </a:r>
          </a:p>
          <a:p>
            <a:r>
              <a:rPr lang="en-US" sz="1200" dirty="0" smtClean="0"/>
              <a:t> SBOANJ – </a:t>
            </a:r>
            <a:r>
              <a:rPr lang="en-US" sz="1200" dirty="0" err="1" smtClean="0"/>
              <a:t>Standardbred</a:t>
            </a:r>
            <a:r>
              <a:rPr lang="en-US" sz="1200" dirty="0" smtClean="0"/>
              <a:t> Breeders &amp; Owners Association of New Jersey</a:t>
            </a:r>
          </a:p>
          <a:p>
            <a:pPr lvl="0"/>
            <a:r>
              <a:rPr lang="en-US" sz="1200" dirty="0" smtClean="0"/>
              <a:t>HHBNYS – Harness Horse Breeders of New York State</a:t>
            </a:r>
          </a:p>
          <a:p>
            <a:pPr lvl="0"/>
            <a:r>
              <a:rPr lang="en-US" sz="1200" dirty="0" smtClean="0"/>
              <a:t>OHHA – Ohio Harness Horsemen’s Association</a:t>
            </a:r>
          </a:p>
          <a:p>
            <a:pPr lvl="0"/>
            <a:r>
              <a:rPr lang="en-US" sz="1200" dirty="0" smtClean="0"/>
              <a:t>ISA – Indiana </a:t>
            </a:r>
            <a:r>
              <a:rPr lang="en-US" sz="1200" dirty="0" err="1" smtClean="0"/>
              <a:t>Standardbred</a:t>
            </a:r>
            <a:r>
              <a:rPr lang="en-US" sz="1200" dirty="0" smtClean="0"/>
              <a:t> Association</a:t>
            </a:r>
          </a:p>
          <a:p>
            <a:pPr lvl="0"/>
            <a:r>
              <a:rPr lang="en-US" sz="1200" dirty="0" smtClean="0"/>
              <a:t>VSBF – Virginia </a:t>
            </a:r>
            <a:r>
              <a:rPr lang="en-US" sz="1200" dirty="0" err="1" smtClean="0"/>
              <a:t>Standardbred</a:t>
            </a:r>
            <a:r>
              <a:rPr lang="en-US" sz="1200" dirty="0" smtClean="0"/>
              <a:t> Breeders Fund</a:t>
            </a:r>
          </a:p>
          <a:p>
            <a:pPr lvl="0"/>
            <a:r>
              <a:rPr lang="en-US" sz="1200" dirty="0" smtClean="0"/>
              <a:t>ISBF – Illinois </a:t>
            </a:r>
            <a:r>
              <a:rPr lang="en-US" sz="1200" dirty="0" err="1" smtClean="0"/>
              <a:t>Standardbred</a:t>
            </a:r>
            <a:r>
              <a:rPr lang="en-US" sz="1200" dirty="0" smtClean="0"/>
              <a:t> Breeders Fund</a:t>
            </a:r>
          </a:p>
          <a:p>
            <a:pPr lvl="0"/>
            <a:r>
              <a:rPr lang="en-US" sz="1200" dirty="0" smtClean="0"/>
              <a:t>FSBOA – Florida </a:t>
            </a:r>
            <a:r>
              <a:rPr lang="en-US" sz="1200" dirty="0" err="1" smtClean="0"/>
              <a:t>Standardbred</a:t>
            </a:r>
            <a:r>
              <a:rPr lang="en-US" sz="1200" dirty="0" smtClean="0"/>
              <a:t> Breeders &amp; Owners Association</a:t>
            </a:r>
          </a:p>
          <a:p>
            <a:pPr lvl="0"/>
            <a:r>
              <a:rPr lang="en-US" sz="1200" dirty="0" smtClean="0"/>
              <a:t>MSBA – Michigan </a:t>
            </a:r>
            <a:r>
              <a:rPr lang="en-US" sz="1200" dirty="0" err="1" smtClean="0"/>
              <a:t>Standardbred</a:t>
            </a:r>
            <a:r>
              <a:rPr lang="en-US" sz="1200" dirty="0" smtClean="0"/>
              <a:t> Breeders Association</a:t>
            </a:r>
          </a:p>
          <a:p>
            <a:pPr lvl="0"/>
            <a:r>
              <a:rPr lang="en-US" sz="1200" dirty="0" smtClean="0"/>
              <a:t>MSBOA – Maine </a:t>
            </a:r>
            <a:r>
              <a:rPr lang="en-US" sz="1200" dirty="0" err="1" smtClean="0"/>
              <a:t>Standardbred</a:t>
            </a:r>
            <a:r>
              <a:rPr lang="en-US" sz="1200" dirty="0" smtClean="0"/>
              <a:t> Breeders &amp; Owners Association</a:t>
            </a:r>
          </a:p>
          <a:p>
            <a:endParaRPr lang="en-US" sz="1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 Council Members</a:t>
            </a:r>
            <a:endParaRPr lang="en-US" dirty="0"/>
          </a:p>
        </p:txBody>
      </p:sp>
      <p:sp>
        <p:nvSpPr>
          <p:cNvPr id="3" name="Content Placeholder 2"/>
          <p:cNvSpPr>
            <a:spLocks noGrp="1"/>
          </p:cNvSpPr>
          <p:nvPr>
            <p:ph idx="1"/>
          </p:nvPr>
        </p:nvSpPr>
        <p:spPr>
          <a:xfrm>
            <a:off x="457200" y="1219200"/>
            <a:ext cx="3733800" cy="4876800"/>
          </a:xfrm>
        </p:spPr>
        <p:txBody>
          <a:bodyPr/>
          <a:lstStyle/>
          <a:p>
            <a:pPr>
              <a:buNone/>
            </a:pPr>
            <a:r>
              <a:rPr lang="en-US" sz="1100" b="1" dirty="0" smtClean="0"/>
              <a:t>American Horse Council Members</a:t>
            </a:r>
          </a:p>
          <a:p>
            <a:r>
              <a:rPr lang="en-US" sz="1100" dirty="0" smtClean="0"/>
              <a:t>1300 Independent members</a:t>
            </a:r>
          </a:p>
          <a:p>
            <a:r>
              <a:rPr lang="en-US" sz="1100" dirty="0" smtClean="0"/>
              <a:t>450 Horse Organizations</a:t>
            </a:r>
          </a:p>
          <a:p>
            <a:r>
              <a:rPr lang="en-US" sz="1100" dirty="0" smtClean="0"/>
              <a:t>AHC State Horse Council Members</a:t>
            </a:r>
          </a:p>
          <a:p>
            <a:r>
              <a:rPr lang="en-US" sz="1100" dirty="0" smtClean="0"/>
              <a:t>AHC State Horse Council Advisory Committee</a:t>
            </a:r>
          </a:p>
          <a:p>
            <a:r>
              <a:rPr lang="en-US" sz="1100" dirty="0" smtClean="0"/>
              <a:t>Alabama Horse Council</a:t>
            </a:r>
          </a:p>
          <a:p>
            <a:r>
              <a:rPr lang="en-US" sz="1100" dirty="0" smtClean="0"/>
              <a:t>Arizona State Horsemen's Association</a:t>
            </a:r>
          </a:p>
          <a:p>
            <a:r>
              <a:rPr lang="en-US" sz="1100" dirty="0" smtClean="0"/>
              <a:t>Bay State Trail Riders Association </a:t>
            </a:r>
          </a:p>
          <a:p>
            <a:r>
              <a:rPr lang="en-US" sz="1100" dirty="0" smtClean="0"/>
              <a:t>California State Horsemen's Association </a:t>
            </a:r>
          </a:p>
          <a:p>
            <a:r>
              <a:rPr lang="en-US" sz="1100" dirty="0" smtClean="0"/>
              <a:t>Colorado Horse Council</a:t>
            </a:r>
          </a:p>
          <a:p>
            <a:r>
              <a:rPr lang="en-US" sz="1100" dirty="0" smtClean="0"/>
              <a:t>Connecticut Horse Council</a:t>
            </a:r>
          </a:p>
          <a:p>
            <a:r>
              <a:rPr lang="en-US" sz="1100" dirty="0" smtClean="0"/>
              <a:t>Delaware Equine Council</a:t>
            </a:r>
          </a:p>
          <a:p>
            <a:r>
              <a:rPr lang="en-US" sz="1100" dirty="0" smtClean="0"/>
              <a:t>Georgia Horse Council</a:t>
            </a:r>
          </a:p>
          <a:p>
            <a:r>
              <a:rPr lang="en-US" sz="1100" dirty="0" smtClean="0"/>
              <a:t>Greater Houston Horse Council</a:t>
            </a:r>
          </a:p>
          <a:p>
            <a:r>
              <a:rPr lang="en-US" sz="1100" dirty="0" smtClean="0"/>
              <a:t>Horsemen's Council of Illinois</a:t>
            </a:r>
          </a:p>
          <a:p>
            <a:r>
              <a:rPr lang="en-US" sz="1100" dirty="0" smtClean="0"/>
              <a:t>Idaho Horse Council</a:t>
            </a:r>
          </a:p>
          <a:p>
            <a:r>
              <a:rPr lang="en-US" sz="1100" dirty="0" smtClean="0"/>
              <a:t>Iowa Horse Council</a:t>
            </a:r>
          </a:p>
          <a:p>
            <a:r>
              <a:rPr lang="en-US" sz="1100" dirty="0" smtClean="0"/>
              <a:t>Kansas Horse Council</a:t>
            </a:r>
          </a:p>
          <a:p>
            <a:r>
              <a:rPr lang="en-US" sz="1100" dirty="0" smtClean="0"/>
              <a:t>Kentucky Horse Council</a:t>
            </a:r>
          </a:p>
          <a:p>
            <a:r>
              <a:rPr lang="en-US" sz="1100" dirty="0" smtClean="0"/>
              <a:t>Louisiana Equine Council</a:t>
            </a:r>
          </a:p>
          <a:p>
            <a:r>
              <a:rPr lang="en-US" sz="1100" dirty="0" smtClean="0"/>
              <a:t>Maine Farm Bureau Horse Council </a:t>
            </a:r>
          </a:p>
          <a:p>
            <a:r>
              <a:rPr lang="en-US" sz="1100" dirty="0" smtClean="0"/>
              <a:t>Maryland Horse Council</a:t>
            </a:r>
          </a:p>
          <a:p>
            <a:r>
              <a:rPr lang="en-US" sz="1100" dirty="0" smtClean="0"/>
              <a:t>Michigan Horse Council</a:t>
            </a:r>
          </a:p>
          <a:p>
            <a:endParaRPr lang="en-US" sz="1100" dirty="0" smtClean="0"/>
          </a:p>
          <a:p>
            <a:endParaRPr lang="en-US" sz="1100" dirty="0"/>
          </a:p>
        </p:txBody>
      </p:sp>
      <p:sp>
        <p:nvSpPr>
          <p:cNvPr id="4" name="Content Placeholder 2"/>
          <p:cNvSpPr txBox="1">
            <a:spLocks/>
          </p:cNvSpPr>
          <p:nvPr/>
        </p:nvSpPr>
        <p:spPr bwMode="auto">
          <a:xfrm>
            <a:off x="4495800" y="1447800"/>
            <a:ext cx="3733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Minnesota Horse Council </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Mississippi State Equine Association </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Nassau-Suffolk Horsemen's Association </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England Horsemen's Council </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Hampshire Horse Council</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Jersey Horse Council,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Mexico Horse Council,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New York State Horse Council, Inc</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North Carolina Horse Council</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Oklahoma Horse Industry Council</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Oregon Horsemen's Association</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Pennsylvania Equine Council</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South Carolina Horsemen's Council </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South Dakota Horse Council </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Tennessee Horse Council </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Texas Horse Council</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Utah Horse Council </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Vermont Horse Council </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Virginia Horse Council</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Washington State Horse Council</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Wisconsin State Horse Council</a:t>
            </a:r>
          </a:p>
          <a:p>
            <a:pPr marL="342900" lvl="0" indent="-342900" algn="l">
              <a:spcBef>
                <a:spcPct val="20000"/>
              </a:spcBef>
              <a:buClr>
                <a:schemeClr val="tx1"/>
              </a:buClr>
              <a:buFont typeface="Wingdings" pitchFamily="2" charset="2"/>
              <a:buChar char="§"/>
            </a:pPr>
            <a:r>
              <a:rPr lang="en-US" sz="1100" kern="0" dirty="0" smtClean="0">
                <a:solidFill>
                  <a:srgbClr val="1D5B22"/>
                </a:solidFill>
                <a:latin typeface="+mn-lt"/>
              </a:rPr>
              <a:t>Wyoming Horse Council </a:t>
            </a:r>
          </a:p>
          <a:p>
            <a:pPr marL="342900" lvl="0" indent="-342900" algn="l">
              <a:spcBef>
                <a:spcPct val="20000"/>
              </a:spcBef>
              <a:buClr>
                <a:schemeClr val="tx1"/>
              </a:buClr>
            </a:pPr>
            <a:endParaRPr lang="en-US" sz="1100" kern="0" dirty="0" smtClean="0">
              <a:solidFill>
                <a:srgbClr val="1D5B22"/>
              </a:solidFill>
              <a:latin typeface="+mn-lt"/>
            </a:endParaRPr>
          </a:p>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Char char="§"/>
              <a:tabLst/>
              <a:defRPr/>
            </a:pPr>
            <a:endParaRPr kumimoji="0" lang="en-US" sz="1100" b="0" i="0" u="none" strike="noStrike" kern="0" cap="none" spc="0" normalizeH="0" baseline="0" noProof="0" dirty="0">
              <a:ln>
                <a:noFill/>
              </a:ln>
              <a:solidFill>
                <a:srgbClr val="1D5B22"/>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Events</a:t>
            </a:r>
            <a:endParaRPr lang="en-US" dirty="0"/>
          </a:p>
        </p:txBody>
      </p:sp>
      <p:sp>
        <p:nvSpPr>
          <p:cNvPr id="3" name="Content Placeholder 2"/>
          <p:cNvSpPr>
            <a:spLocks noGrp="1"/>
          </p:cNvSpPr>
          <p:nvPr>
            <p:ph idx="1"/>
          </p:nvPr>
        </p:nvSpPr>
        <p:spPr>
          <a:xfrm>
            <a:off x="457200" y="1143000"/>
            <a:ext cx="8229600" cy="5105400"/>
          </a:xfrm>
        </p:spPr>
        <p:txBody>
          <a:bodyPr/>
          <a:lstStyle/>
          <a:p>
            <a:pPr>
              <a:buNone/>
            </a:pPr>
            <a:r>
              <a:rPr lang="en-US" sz="1200" b="1" dirty="0" smtClean="0"/>
              <a:t>January 2011 </a:t>
            </a:r>
          </a:p>
          <a:p>
            <a:r>
              <a:rPr lang="en-US" sz="1200" dirty="0" smtClean="0"/>
              <a:t>Denver Stock Show </a:t>
            </a:r>
          </a:p>
          <a:p>
            <a:r>
              <a:rPr lang="en-US" sz="1200" dirty="0" smtClean="0"/>
              <a:t>NTRA Eclipse Awards </a:t>
            </a:r>
          </a:p>
          <a:p>
            <a:r>
              <a:rPr lang="en-US" sz="1200" dirty="0" smtClean="0"/>
              <a:t>FL Farm Manager's Club Meeting </a:t>
            </a:r>
          </a:p>
          <a:p>
            <a:r>
              <a:rPr lang="en-US" sz="1200" dirty="0" smtClean="0"/>
              <a:t>Winter Equestrian Festival </a:t>
            </a:r>
          </a:p>
          <a:p>
            <a:r>
              <a:rPr lang="en-US" sz="1200" dirty="0" smtClean="0"/>
              <a:t>Horse Shows in the Sun </a:t>
            </a:r>
          </a:p>
          <a:p>
            <a:r>
              <a:rPr lang="en-US" sz="1200" dirty="0" smtClean="0"/>
              <a:t>USEF Annual Meeting &amp; Convention </a:t>
            </a:r>
          </a:p>
          <a:p>
            <a:r>
              <a:rPr lang="en-US" sz="1200" dirty="0" smtClean="0"/>
              <a:t>KY Farm Manager's Club Meeting </a:t>
            </a:r>
          </a:p>
          <a:p>
            <a:r>
              <a:rPr lang="en-US" sz="1200" dirty="0" smtClean="0"/>
              <a:t>UPHA Convention </a:t>
            </a:r>
          </a:p>
          <a:p>
            <a:r>
              <a:rPr lang="en-US" sz="1200" dirty="0" smtClean="0"/>
              <a:t>Heritage Place Horse Show </a:t>
            </a:r>
          </a:p>
          <a:p>
            <a:endParaRPr lang="en-US" sz="1200" dirty="0" smtClean="0"/>
          </a:p>
          <a:p>
            <a:pPr>
              <a:buNone/>
            </a:pPr>
            <a:r>
              <a:rPr lang="en-US" sz="1200" b="1" dirty="0" smtClean="0"/>
              <a:t>February 2011 </a:t>
            </a:r>
          </a:p>
          <a:p>
            <a:r>
              <a:rPr lang="en-US" sz="1200" dirty="0" smtClean="0"/>
              <a:t>Scottsdale Arabian </a:t>
            </a:r>
          </a:p>
          <a:p>
            <a:r>
              <a:rPr lang="en-US" sz="1200" dirty="0" smtClean="0"/>
              <a:t>Equine Canada Annual Convention </a:t>
            </a:r>
          </a:p>
          <a:p>
            <a:r>
              <a:rPr lang="en-US" sz="1200" dirty="0" smtClean="0"/>
              <a:t>FL Farm Manager's Club Meeting </a:t>
            </a:r>
          </a:p>
          <a:p>
            <a:r>
              <a:rPr lang="en-US" sz="1200" dirty="0" smtClean="0"/>
              <a:t>Horse Shows in the Sun </a:t>
            </a:r>
          </a:p>
          <a:p>
            <a:r>
              <a:rPr lang="en-US" sz="1200" dirty="0" smtClean="0"/>
              <a:t>Winter Equestrian Festival </a:t>
            </a:r>
          </a:p>
          <a:p>
            <a:r>
              <a:rPr lang="en-US" sz="1200" dirty="0" smtClean="0"/>
              <a:t>CV Whitney Polo Tournament </a:t>
            </a:r>
          </a:p>
          <a:p>
            <a:r>
              <a:rPr lang="en-US" sz="1200" dirty="0" smtClean="0"/>
              <a:t>American </a:t>
            </a:r>
            <a:r>
              <a:rPr lang="en-US" sz="1200" dirty="0" err="1" smtClean="0"/>
              <a:t>Saddlebred</a:t>
            </a:r>
            <a:r>
              <a:rPr lang="en-US" sz="1200" dirty="0" smtClean="0"/>
              <a:t> Horse Association Convention </a:t>
            </a:r>
          </a:p>
          <a:p>
            <a:r>
              <a:rPr lang="en-US" sz="1200" dirty="0" smtClean="0"/>
              <a:t>KY Farm Manager's Club Meeting </a:t>
            </a:r>
          </a:p>
          <a:p>
            <a:r>
              <a:rPr lang="en-US" sz="1200" dirty="0" smtClean="0"/>
              <a:t>National Farm Machinery Show </a:t>
            </a:r>
          </a:p>
          <a:p>
            <a:r>
              <a:rPr lang="en-US" sz="1200" dirty="0" smtClean="0"/>
              <a:t>Forth Worth Stock Show </a:t>
            </a:r>
            <a:endParaRPr lang="en-US"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Events</a:t>
            </a:r>
            <a:endParaRPr lang="en-US" dirty="0"/>
          </a:p>
        </p:txBody>
      </p:sp>
      <p:sp>
        <p:nvSpPr>
          <p:cNvPr id="3" name="Content Placeholder 2"/>
          <p:cNvSpPr>
            <a:spLocks noGrp="1"/>
          </p:cNvSpPr>
          <p:nvPr>
            <p:ph idx="1"/>
          </p:nvPr>
        </p:nvSpPr>
        <p:spPr>
          <a:xfrm>
            <a:off x="457200" y="1295400"/>
            <a:ext cx="8229600" cy="4495800"/>
          </a:xfrm>
        </p:spPr>
        <p:txBody>
          <a:bodyPr/>
          <a:lstStyle/>
          <a:p>
            <a:pPr>
              <a:buNone/>
            </a:pPr>
            <a:r>
              <a:rPr lang="en-US" sz="1200" b="1" dirty="0" smtClean="0"/>
              <a:t>March 2011 </a:t>
            </a:r>
          </a:p>
          <a:p>
            <a:r>
              <a:rPr lang="en-US" sz="1200" dirty="0" smtClean="0"/>
              <a:t>Winter Equestrian Festival </a:t>
            </a:r>
          </a:p>
          <a:p>
            <a:r>
              <a:rPr lang="en-US" sz="1200" dirty="0" smtClean="0"/>
              <a:t>Live Oak Driving Competition </a:t>
            </a:r>
          </a:p>
          <a:p>
            <a:r>
              <a:rPr lang="en-US" sz="1200" dirty="0" smtClean="0"/>
              <a:t>FL Farm Manager's Club Meeting </a:t>
            </a:r>
          </a:p>
          <a:p>
            <a:r>
              <a:rPr lang="en-US" sz="1200" dirty="0" err="1" smtClean="0"/>
              <a:t>Fasig</a:t>
            </a:r>
            <a:r>
              <a:rPr lang="en-US" sz="1200" dirty="0" smtClean="0"/>
              <a:t>-Tipton Horse Sale </a:t>
            </a:r>
          </a:p>
          <a:p>
            <a:r>
              <a:rPr lang="en-US" sz="1200" dirty="0" smtClean="0"/>
              <a:t>OBS Horse Sale </a:t>
            </a:r>
          </a:p>
          <a:p>
            <a:r>
              <a:rPr lang="en-US" sz="1200" dirty="0" smtClean="0"/>
              <a:t>US Open Polo </a:t>
            </a:r>
            <a:r>
              <a:rPr lang="en-US" sz="1200" dirty="0" err="1" smtClean="0"/>
              <a:t>Tournement</a:t>
            </a:r>
            <a:r>
              <a:rPr lang="en-US" sz="1200" dirty="0" smtClean="0"/>
              <a:t> </a:t>
            </a:r>
          </a:p>
          <a:p>
            <a:r>
              <a:rPr lang="en-US" sz="1200" dirty="0" smtClean="0"/>
              <a:t>KY Farm Manager's Club Meeting </a:t>
            </a:r>
          </a:p>
          <a:p>
            <a:r>
              <a:rPr lang="en-US" sz="1200" dirty="0" smtClean="0"/>
              <a:t>Bluegrass Spring </a:t>
            </a:r>
          </a:p>
          <a:p>
            <a:r>
              <a:rPr lang="en-US" sz="1200" dirty="0" smtClean="0"/>
              <a:t>AQHA Convention    </a:t>
            </a:r>
          </a:p>
          <a:p>
            <a:r>
              <a:rPr lang="en-US" sz="1200" dirty="0" smtClean="0"/>
              <a:t>Texas Thoroughbred Association Yearling Sale </a:t>
            </a:r>
          </a:p>
          <a:p>
            <a:r>
              <a:rPr lang="en-US" sz="1200" dirty="0" smtClean="0"/>
              <a:t>TTA/TQHA Annual Meeting </a:t>
            </a:r>
          </a:p>
          <a:p>
            <a:r>
              <a:rPr lang="en-US" sz="1200" dirty="0" smtClean="0"/>
              <a:t>HTA/TRA Annual Meeting </a:t>
            </a:r>
          </a:p>
          <a:p>
            <a:pPr>
              <a:buNone/>
            </a:pPr>
            <a:endParaRPr lang="en-US" sz="1200" dirty="0" smtClean="0"/>
          </a:p>
          <a:p>
            <a:pPr>
              <a:buNone/>
            </a:pPr>
            <a:r>
              <a:rPr lang="en-US" sz="1200" b="1" dirty="0" smtClean="0"/>
              <a:t>April 2011 </a:t>
            </a:r>
          </a:p>
          <a:p>
            <a:r>
              <a:rPr lang="en-US" sz="1200" dirty="0" smtClean="0"/>
              <a:t>FL Farm Manager's Club Meeting </a:t>
            </a:r>
          </a:p>
          <a:p>
            <a:r>
              <a:rPr lang="en-US" sz="1200" dirty="0" smtClean="0"/>
              <a:t>US Open Polo </a:t>
            </a:r>
            <a:r>
              <a:rPr lang="en-US" sz="1200" dirty="0" err="1" smtClean="0"/>
              <a:t>Tournement</a:t>
            </a:r>
            <a:r>
              <a:rPr lang="en-US" sz="1200" dirty="0" smtClean="0"/>
              <a:t> </a:t>
            </a:r>
          </a:p>
          <a:p>
            <a:r>
              <a:rPr lang="en-US" sz="1200" dirty="0" smtClean="0"/>
              <a:t>Rolex Three Day Event </a:t>
            </a:r>
          </a:p>
          <a:p>
            <a:r>
              <a:rPr lang="en-US" sz="1200" dirty="0" smtClean="0"/>
              <a:t>KY Farm Manager's Club Meeting </a:t>
            </a:r>
          </a:p>
          <a:p>
            <a:r>
              <a:rPr lang="en-US" sz="1200" dirty="0" err="1" smtClean="0"/>
              <a:t>QuarterFest</a:t>
            </a:r>
            <a:r>
              <a:rPr lang="en-US" sz="1200" dirty="0" smtClean="0"/>
              <a:t> 2010 </a:t>
            </a:r>
          </a:p>
          <a:p>
            <a:r>
              <a:rPr lang="en-US" sz="1200" dirty="0" err="1" smtClean="0"/>
              <a:t>Fasig</a:t>
            </a:r>
            <a:r>
              <a:rPr lang="en-US" sz="1200" dirty="0" smtClean="0"/>
              <a:t>-Tipton Horse Sale Apr-11 Mid-West Horse Fair </a:t>
            </a:r>
            <a:endParaRPr lang="en-US" sz="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Events</a:t>
            </a:r>
            <a:endParaRPr lang="en-US" dirty="0"/>
          </a:p>
        </p:txBody>
      </p:sp>
      <p:sp>
        <p:nvSpPr>
          <p:cNvPr id="3" name="Content Placeholder 2"/>
          <p:cNvSpPr>
            <a:spLocks noGrp="1"/>
          </p:cNvSpPr>
          <p:nvPr>
            <p:ph idx="1"/>
          </p:nvPr>
        </p:nvSpPr>
        <p:spPr>
          <a:xfrm>
            <a:off x="457200" y="1219200"/>
            <a:ext cx="8229600" cy="4495800"/>
          </a:xfrm>
        </p:spPr>
        <p:txBody>
          <a:bodyPr/>
          <a:lstStyle/>
          <a:p>
            <a:pPr>
              <a:buNone/>
            </a:pPr>
            <a:r>
              <a:rPr lang="en-US" sz="1200" b="1" dirty="0" smtClean="0"/>
              <a:t>May 2011 </a:t>
            </a:r>
          </a:p>
          <a:p>
            <a:r>
              <a:rPr lang="en-US" sz="1200" dirty="0" smtClean="0"/>
              <a:t>FL Farm Manager's Club Meeting </a:t>
            </a:r>
          </a:p>
          <a:p>
            <a:r>
              <a:rPr lang="en-US" sz="1200" dirty="0" smtClean="0"/>
              <a:t>Kentucky Oaks and Derby </a:t>
            </a:r>
          </a:p>
          <a:p>
            <a:r>
              <a:rPr lang="en-US" sz="1200" dirty="0" smtClean="0"/>
              <a:t>KY Farm Manager's Club Meeting </a:t>
            </a:r>
          </a:p>
          <a:p>
            <a:r>
              <a:rPr lang="en-US" sz="1200" dirty="0" smtClean="0"/>
              <a:t>High Hope Steeplechase </a:t>
            </a:r>
          </a:p>
          <a:p>
            <a:r>
              <a:rPr lang="en-US" sz="1200" dirty="0" smtClean="0"/>
              <a:t>Preakness Stakes </a:t>
            </a:r>
          </a:p>
          <a:p>
            <a:r>
              <a:rPr lang="en-US" sz="1200" dirty="0" err="1" smtClean="0"/>
              <a:t>Fasig</a:t>
            </a:r>
            <a:r>
              <a:rPr lang="en-US" sz="1200" dirty="0" smtClean="0"/>
              <a:t>-Tipton Horse Sale </a:t>
            </a:r>
          </a:p>
          <a:p>
            <a:pPr>
              <a:buNone/>
            </a:pPr>
            <a:endParaRPr lang="en-US" sz="1200" dirty="0" smtClean="0"/>
          </a:p>
          <a:p>
            <a:pPr>
              <a:buNone/>
            </a:pPr>
            <a:r>
              <a:rPr lang="en-US" sz="1200" b="1" dirty="0" smtClean="0"/>
              <a:t>June 2011 </a:t>
            </a:r>
          </a:p>
          <a:p>
            <a:r>
              <a:rPr lang="en-US" sz="1200" dirty="0" smtClean="0"/>
              <a:t>AHC Annual Meeting </a:t>
            </a:r>
          </a:p>
          <a:p>
            <a:r>
              <a:rPr lang="en-US" sz="1200" dirty="0" smtClean="0"/>
              <a:t>FL Farm Manager's Club Meeting </a:t>
            </a:r>
          </a:p>
          <a:p>
            <a:r>
              <a:rPr lang="en-US" sz="1200" dirty="0" smtClean="0"/>
              <a:t>FLTB Annual Meeting </a:t>
            </a:r>
          </a:p>
          <a:p>
            <a:r>
              <a:rPr lang="en-US" sz="1200" dirty="0" smtClean="0"/>
              <a:t>KTFMC Challenge Cup Golf Scramble </a:t>
            </a:r>
          </a:p>
          <a:p>
            <a:r>
              <a:rPr lang="en-US" sz="1200" dirty="0" smtClean="0"/>
              <a:t>Junior League Horse Shows </a:t>
            </a:r>
          </a:p>
          <a:p>
            <a:r>
              <a:rPr lang="en-US" sz="1200" dirty="0" smtClean="0"/>
              <a:t>KY Farm Manager's Club Meeting </a:t>
            </a:r>
          </a:p>
          <a:p>
            <a:r>
              <a:rPr lang="en-US" sz="1200" dirty="0" smtClean="0"/>
              <a:t>My Lady's Manor Steeplechase </a:t>
            </a:r>
          </a:p>
          <a:p>
            <a:r>
              <a:rPr lang="en-US" sz="1200" dirty="0" smtClean="0"/>
              <a:t>Devon Horse Show </a:t>
            </a:r>
          </a:p>
          <a:p>
            <a:r>
              <a:rPr lang="en-US" sz="1200" dirty="0" smtClean="0"/>
              <a:t>Belmont Stakes </a:t>
            </a:r>
          </a:p>
          <a:p>
            <a:r>
              <a:rPr lang="en-US" sz="1200" dirty="0" smtClean="0"/>
              <a:t>NHRA Derby </a:t>
            </a:r>
          </a:p>
          <a:p>
            <a:r>
              <a:rPr lang="en-US" sz="1200" dirty="0" smtClean="0"/>
              <a:t>Battle of the Saddle Events </a:t>
            </a:r>
          </a:p>
          <a:p>
            <a:r>
              <a:rPr lang="en-US" sz="1200" dirty="0" smtClean="0"/>
              <a:t>Track Superintendent Field Day </a:t>
            </a:r>
          </a:p>
          <a:p>
            <a:r>
              <a:rPr lang="en-US" sz="1200" dirty="0" smtClean="0"/>
              <a:t>AQHA Corporate Partner Summit </a:t>
            </a:r>
            <a:endParaRPr lang="en-US" sz="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Events</a:t>
            </a:r>
            <a:endParaRPr lang="en-US" dirty="0"/>
          </a:p>
        </p:txBody>
      </p:sp>
      <p:sp>
        <p:nvSpPr>
          <p:cNvPr id="3" name="Content Placeholder 2"/>
          <p:cNvSpPr>
            <a:spLocks noGrp="1"/>
          </p:cNvSpPr>
          <p:nvPr>
            <p:ph idx="1"/>
          </p:nvPr>
        </p:nvSpPr>
        <p:spPr>
          <a:xfrm>
            <a:off x="457200" y="1295400"/>
            <a:ext cx="8229600" cy="4724400"/>
          </a:xfrm>
        </p:spPr>
        <p:txBody>
          <a:bodyPr/>
          <a:lstStyle/>
          <a:p>
            <a:pPr>
              <a:buNone/>
            </a:pPr>
            <a:r>
              <a:rPr lang="en-US" sz="1200" b="1" dirty="0" smtClean="0"/>
              <a:t>July 2011 </a:t>
            </a:r>
          </a:p>
          <a:p>
            <a:r>
              <a:rPr lang="en-US" sz="1200" dirty="0" smtClean="0"/>
              <a:t>FL Farm Manager's Club Meeting </a:t>
            </a:r>
          </a:p>
          <a:p>
            <a:r>
              <a:rPr lang="en-US" sz="1200" dirty="0" smtClean="0"/>
              <a:t>North American Junior &amp; Young Rider Championships </a:t>
            </a:r>
          </a:p>
          <a:p>
            <a:r>
              <a:rPr lang="en-US" sz="1200" dirty="0" smtClean="0"/>
              <a:t>KY Farm Manager's Club Meeting </a:t>
            </a:r>
          </a:p>
          <a:p>
            <a:r>
              <a:rPr lang="en-US" sz="1200" dirty="0" err="1" smtClean="0"/>
              <a:t>Fasig</a:t>
            </a:r>
            <a:r>
              <a:rPr lang="en-US" sz="1200" dirty="0" smtClean="0"/>
              <a:t>-Tipton Horse Sale </a:t>
            </a:r>
          </a:p>
          <a:p>
            <a:r>
              <a:rPr lang="en-US" sz="1200" dirty="0" smtClean="0"/>
              <a:t>Polo in the Park </a:t>
            </a:r>
          </a:p>
          <a:p>
            <a:pPr>
              <a:buNone/>
            </a:pPr>
            <a:endParaRPr lang="en-US" sz="1200" dirty="0" smtClean="0"/>
          </a:p>
          <a:p>
            <a:pPr>
              <a:buNone/>
            </a:pPr>
            <a:r>
              <a:rPr lang="en-US" sz="1200" b="1" dirty="0" smtClean="0"/>
              <a:t>August 2011 </a:t>
            </a:r>
          </a:p>
          <a:p>
            <a:r>
              <a:rPr lang="en-US" sz="1200" dirty="0" smtClean="0"/>
              <a:t>FL Farm Manager's Club Meeting </a:t>
            </a:r>
          </a:p>
          <a:p>
            <a:r>
              <a:rPr lang="en-US" sz="1200" dirty="0" smtClean="0"/>
              <a:t>AQHA Racing </a:t>
            </a:r>
          </a:p>
          <a:p>
            <a:r>
              <a:rPr lang="en-US" sz="1200" dirty="0" smtClean="0"/>
              <a:t>Arlington Million </a:t>
            </a:r>
          </a:p>
          <a:p>
            <a:r>
              <a:rPr lang="en-US" sz="1200" dirty="0" smtClean="0"/>
              <a:t>WCHS/KY State Fair </a:t>
            </a:r>
          </a:p>
          <a:p>
            <a:r>
              <a:rPr lang="en-US" sz="1200" dirty="0" smtClean="0"/>
              <a:t>KY Farm Manager's Club Meeting </a:t>
            </a:r>
          </a:p>
          <a:p>
            <a:r>
              <a:rPr lang="en-US" sz="1200" dirty="0" smtClean="0"/>
              <a:t>National Dressage Selection Trials </a:t>
            </a:r>
          </a:p>
          <a:p>
            <a:r>
              <a:rPr lang="en-US" sz="1200" dirty="0" smtClean="0"/>
              <a:t>Annual </a:t>
            </a:r>
            <a:r>
              <a:rPr lang="en-US" sz="1200" dirty="0" err="1" smtClean="0"/>
              <a:t>Hambletonian</a:t>
            </a:r>
            <a:r>
              <a:rPr lang="en-US" sz="1200" dirty="0" smtClean="0"/>
              <a:t> Charity Golf Tournament </a:t>
            </a:r>
          </a:p>
          <a:p>
            <a:r>
              <a:rPr lang="en-US" sz="1200" dirty="0" err="1" smtClean="0"/>
              <a:t>Hambletonian</a:t>
            </a:r>
            <a:r>
              <a:rPr lang="en-US" sz="1200" dirty="0" smtClean="0"/>
              <a:t> Festival of Racing </a:t>
            </a:r>
          </a:p>
          <a:p>
            <a:r>
              <a:rPr lang="en-US" sz="1200" dirty="0" smtClean="0"/>
              <a:t>Sword Dancer </a:t>
            </a:r>
          </a:p>
          <a:p>
            <a:r>
              <a:rPr lang="en-US" sz="1200" dirty="0" smtClean="0"/>
              <a:t>NYTB Annual Meeting </a:t>
            </a:r>
          </a:p>
          <a:p>
            <a:r>
              <a:rPr lang="en-US" sz="1200" dirty="0" err="1" smtClean="0"/>
              <a:t>Fasig</a:t>
            </a:r>
            <a:r>
              <a:rPr lang="en-US" sz="1200" dirty="0" smtClean="0"/>
              <a:t>-Tipton Horse Sale </a:t>
            </a:r>
          </a:p>
          <a:p>
            <a:r>
              <a:rPr lang="en-US" sz="1200" dirty="0" smtClean="0"/>
              <a:t>AQHYA World Show </a:t>
            </a:r>
          </a:p>
          <a:p>
            <a:r>
              <a:rPr lang="en-US" sz="1200" dirty="0" smtClean="0"/>
              <a:t>National Copper Cup </a:t>
            </a:r>
            <a:endParaRPr 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Events</a:t>
            </a:r>
            <a:endParaRPr lang="en-US" dirty="0"/>
          </a:p>
        </p:txBody>
      </p:sp>
      <p:sp>
        <p:nvSpPr>
          <p:cNvPr id="3" name="Content Placeholder 2"/>
          <p:cNvSpPr>
            <a:spLocks noGrp="1"/>
          </p:cNvSpPr>
          <p:nvPr>
            <p:ph idx="1"/>
          </p:nvPr>
        </p:nvSpPr>
        <p:spPr>
          <a:xfrm>
            <a:off x="457200" y="1371600"/>
            <a:ext cx="8229600" cy="4495800"/>
          </a:xfrm>
        </p:spPr>
        <p:txBody>
          <a:bodyPr/>
          <a:lstStyle/>
          <a:p>
            <a:pPr>
              <a:buNone/>
            </a:pPr>
            <a:r>
              <a:rPr lang="en-US" sz="1200" b="1" dirty="0" smtClean="0"/>
              <a:t>September 2011 </a:t>
            </a:r>
          </a:p>
          <a:p>
            <a:r>
              <a:rPr lang="en-US" sz="1200" dirty="0" smtClean="0"/>
              <a:t>Delaware Park Horsemen Classic Golf Tournament </a:t>
            </a:r>
          </a:p>
          <a:p>
            <a:r>
              <a:rPr lang="en-US" sz="1200" dirty="0" smtClean="0"/>
              <a:t>FL Farm Manager's Club Meeting </a:t>
            </a:r>
          </a:p>
          <a:p>
            <a:r>
              <a:rPr lang="en-US" sz="1200" dirty="0" smtClean="0"/>
              <a:t>TOBA National Awards Dinner </a:t>
            </a:r>
          </a:p>
          <a:p>
            <a:r>
              <a:rPr lang="en-US" sz="1200" dirty="0" smtClean="0"/>
              <a:t>KY Farm Manager's Club Meeting </a:t>
            </a:r>
          </a:p>
          <a:p>
            <a:r>
              <a:rPr lang="en-US" sz="1200" dirty="0" smtClean="0"/>
              <a:t>Little Brown Jug </a:t>
            </a:r>
          </a:p>
          <a:p>
            <a:r>
              <a:rPr lang="en-US" sz="1200" dirty="0" smtClean="0"/>
              <a:t>Bayer Select World Show </a:t>
            </a:r>
          </a:p>
          <a:p>
            <a:endParaRPr lang="en-US" sz="1200" dirty="0" smtClean="0"/>
          </a:p>
          <a:p>
            <a:pPr>
              <a:buNone/>
            </a:pPr>
            <a:r>
              <a:rPr lang="en-US" sz="1200" b="1" dirty="0" smtClean="0"/>
              <a:t>October 2011 </a:t>
            </a:r>
          </a:p>
          <a:p>
            <a:r>
              <a:rPr lang="en-US" sz="1200" dirty="0" smtClean="0"/>
              <a:t>Cal Cup Day </a:t>
            </a:r>
          </a:p>
          <a:p>
            <a:r>
              <a:rPr lang="en-US" sz="1200" dirty="0" smtClean="0"/>
              <a:t>FL Farm Manager's Club Meeting </a:t>
            </a:r>
          </a:p>
          <a:p>
            <a:r>
              <a:rPr lang="en-US" sz="1200" dirty="0" smtClean="0"/>
              <a:t>AQHA Racing </a:t>
            </a:r>
          </a:p>
          <a:p>
            <a:r>
              <a:rPr lang="en-US" sz="1200" dirty="0" err="1" smtClean="0"/>
              <a:t>Fasig</a:t>
            </a:r>
            <a:r>
              <a:rPr lang="en-US" sz="1200" dirty="0" smtClean="0"/>
              <a:t>-Tipton Horse Sale </a:t>
            </a:r>
          </a:p>
          <a:p>
            <a:r>
              <a:rPr lang="en-US" sz="1200" dirty="0" smtClean="0"/>
              <a:t>KY Farm Manager's Club Meeting </a:t>
            </a:r>
          </a:p>
          <a:p>
            <a:r>
              <a:rPr lang="en-US" sz="1200" dirty="0" smtClean="0"/>
              <a:t>Maryland Million </a:t>
            </a:r>
          </a:p>
          <a:p>
            <a:r>
              <a:rPr lang="en-US" sz="1200" dirty="0" smtClean="0"/>
              <a:t>NYTB Showcase Day </a:t>
            </a:r>
          </a:p>
          <a:p>
            <a:r>
              <a:rPr lang="en-US" sz="1200" dirty="0" smtClean="0"/>
              <a:t>SE Circuit Congressional Cup </a:t>
            </a:r>
          </a:p>
          <a:p>
            <a:r>
              <a:rPr lang="en-US" sz="1200" dirty="0" smtClean="0"/>
              <a:t>Appaloosa World Show </a:t>
            </a:r>
          </a:p>
          <a:p>
            <a:r>
              <a:rPr lang="en-US" sz="1200" dirty="0" smtClean="0"/>
              <a:t>Washington International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Situation</a:t>
            </a:r>
            <a:endParaRPr lang="en-US" dirty="0"/>
          </a:p>
        </p:txBody>
      </p:sp>
      <p:sp>
        <p:nvSpPr>
          <p:cNvPr id="3" name="Content Placeholder 2"/>
          <p:cNvSpPr>
            <a:spLocks noGrp="1"/>
          </p:cNvSpPr>
          <p:nvPr>
            <p:ph idx="1"/>
          </p:nvPr>
        </p:nvSpPr>
        <p:spPr>
          <a:xfrm>
            <a:off x="457200" y="1447800"/>
            <a:ext cx="8229600" cy="4495800"/>
          </a:xfrm>
        </p:spPr>
        <p:txBody>
          <a:bodyPr/>
          <a:lstStyle/>
          <a:p>
            <a:pPr algn="ctr">
              <a:buNone/>
            </a:pPr>
            <a:r>
              <a:rPr lang="en-US" sz="3600" b="1" dirty="0" smtClean="0"/>
              <a:t>2010 FY Equine Sales</a:t>
            </a:r>
            <a:endParaRPr lang="en-US" sz="3600" dirty="0" smtClean="0"/>
          </a:p>
          <a:p>
            <a:r>
              <a:rPr lang="en-US" sz="2400" dirty="0" smtClean="0"/>
              <a:t>Coupon		$13,876,207	+9.1%</a:t>
            </a:r>
          </a:p>
          <a:p>
            <a:r>
              <a:rPr lang="en-US" sz="2400" dirty="0" smtClean="0"/>
              <a:t>Full-Time		</a:t>
            </a:r>
            <a:r>
              <a:rPr lang="en-US" sz="2400" u="sng" dirty="0" smtClean="0"/>
              <a:t>$29,911,937</a:t>
            </a:r>
            <a:r>
              <a:rPr lang="en-US" sz="2400" dirty="0" smtClean="0"/>
              <a:t>	+6.4%</a:t>
            </a:r>
          </a:p>
          <a:p>
            <a:r>
              <a:rPr lang="en-US" sz="2400" b="1" dirty="0" smtClean="0"/>
              <a:t>Total		$43,788,144	+7.2%</a:t>
            </a:r>
          </a:p>
          <a:p>
            <a:pPr>
              <a:buNone/>
            </a:pPr>
            <a:endParaRPr lang="en-US" dirty="0" smtClean="0"/>
          </a:p>
          <a:p>
            <a:r>
              <a:rPr lang="en-US" sz="2400" b="1" dirty="0" smtClean="0"/>
              <a:t>Sales Branch</a:t>
            </a:r>
          </a:p>
          <a:p>
            <a:pPr lvl="1"/>
            <a:r>
              <a:rPr lang="en-US" sz="2400" dirty="0" smtClean="0"/>
              <a:t>Eastern		+13.7%</a:t>
            </a:r>
          </a:p>
          <a:p>
            <a:pPr lvl="1"/>
            <a:r>
              <a:rPr lang="en-US" sz="2400" dirty="0" smtClean="0"/>
              <a:t>S. Central	- 2%</a:t>
            </a:r>
          </a:p>
          <a:p>
            <a:pPr lvl="1"/>
            <a:r>
              <a:rPr lang="en-US" sz="2400" dirty="0" smtClean="0"/>
              <a:t>Northwest	+11.8%</a:t>
            </a:r>
          </a:p>
          <a:p>
            <a:pPr lvl="1"/>
            <a:r>
              <a:rPr lang="en-US" sz="2400" dirty="0" smtClean="0"/>
              <a:t>Canada		+9.2%</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Events</a:t>
            </a:r>
            <a:endParaRPr lang="en-US" dirty="0"/>
          </a:p>
        </p:txBody>
      </p:sp>
      <p:sp>
        <p:nvSpPr>
          <p:cNvPr id="3" name="Content Placeholder 2"/>
          <p:cNvSpPr>
            <a:spLocks noGrp="1"/>
          </p:cNvSpPr>
          <p:nvPr>
            <p:ph idx="1"/>
          </p:nvPr>
        </p:nvSpPr>
        <p:spPr>
          <a:xfrm>
            <a:off x="457200" y="1371600"/>
            <a:ext cx="8229600" cy="4495800"/>
          </a:xfrm>
        </p:spPr>
        <p:txBody>
          <a:bodyPr/>
          <a:lstStyle/>
          <a:p>
            <a:pPr>
              <a:buNone/>
            </a:pPr>
            <a:r>
              <a:rPr lang="en-US" sz="1200" b="1" dirty="0" smtClean="0"/>
              <a:t>November 2011 </a:t>
            </a:r>
          </a:p>
          <a:p>
            <a:r>
              <a:rPr lang="en-US" sz="1200" dirty="0" smtClean="0"/>
              <a:t>The Royal Agricultural Fair and Horse Show </a:t>
            </a:r>
          </a:p>
          <a:p>
            <a:r>
              <a:rPr lang="en-US" sz="1200" dirty="0" smtClean="0"/>
              <a:t>FL Farm Manager's Club Meeting </a:t>
            </a:r>
          </a:p>
          <a:p>
            <a:r>
              <a:rPr lang="en-US" sz="1200" dirty="0" smtClean="0"/>
              <a:t>BC Horsemen Breakfast </a:t>
            </a:r>
          </a:p>
          <a:p>
            <a:r>
              <a:rPr lang="en-US" sz="1200" dirty="0" smtClean="0"/>
              <a:t>Breeders' Cup World Championships  </a:t>
            </a:r>
          </a:p>
          <a:p>
            <a:r>
              <a:rPr lang="en-US" sz="1200" dirty="0" smtClean="0"/>
              <a:t>KY Farm Manager's Club Meeting </a:t>
            </a:r>
          </a:p>
          <a:p>
            <a:r>
              <a:rPr lang="en-US" sz="1200" dirty="0" smtClean="0"/>
              <a:t>MBNA American Challenge Championships Racing  </a:t>
            </a:r>
          </a:p>
          <a:p>
            <a:r>
              <a:rPr lang="en-US" sz="1200" dirty="0" smtClean="0"/>
              <a:t>AQHA World Show </a:t>
            </a:r>
          </a:p>
          <a:p>
            <a:endParaRPr lang="en-US" sz="1200" dirty="0" smtClean="0"/>
          </a:p>
          <a:p>
            <a:pPr>
              <a:buNone/>
            </a:pPr>
            <a:r>
              <a:rPr lang="en-US" sz="1200" b="1" dirty="0" smtClean="0"/>
              <a:t>December 2011</a:t>
            </a:r>
          </a:p>
          <a:p>
            <a:r>
              <a:rPr lang="en-US" sz="1200" dirty="0" smtClean="0"/>
              <a:t>Racing Symposium </a:t>
            </a:r>
          </a:p>
          <a:p>
            <a:r>
              <a:rPr lang="en-US" sz="1200" dirty="0" smtClean="0"/>
              <a:t>FL Farm Manager's Club Meeting </a:t>
            </a:r>
          </a:p>
          <a:p>
            <a:r>
              <a:rPr lang="en-US" sz="1200" dirty="0" smtClean="0"/>
              <a:t>KY Farm Manager's Club Meeting </a:t>
            </a:r>
          </a:p>
          <a:p>
            <a:r>
              <a:rPr lang="en-US" sz="1200" dirty="0" smtClean="0"/>
              <a:t>NRHA Futurity </a:t>
            </a:r>
            <a:endParaRPr lang="en-US" sz="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Advertisements</a:t>
            </a:r>
            <a:endParaRPr lang="en-US" dirty="0"/>
          </a:p>
        </p:txBody>
      </p:sp>
      <p:sp>
        <p:nvSpPr>
          <p:cNvPr id="3" name="Content Placeholder 2"/>
          <p:cNvSpPr>
            <a:spLocks noGrp="1"/>
          </p:cNvSpPr>
          <p:nvPr>
            <p:ph idx="1"/>
          </p:nvPr>
        </p:nvSpPr>
        <p:spPr>
          <a:xfrm>
            <a:off x="457200" y="1219200"/>
            <a:ext cx="8534400" cy="4495800"/>
          </a:xfrm>
        </p:spPr>
        <p:txBody>
          <a:bodyPr/>
          <a:lstStyle/>
          <a:p>
            <a:r>
              <a:rPr lang="en-US" sz="2400" dirty="0" smtClean="0"/>
              <a:t>Monthly Opportunities</a:t>
            </a:r>
          </a:p>
          <a:p>
            <a:pPr lvl="1"/>
            <a:r>
              <a:rPr lang="en-US" sz="1400" dirty="0" smtClean="0"/>
              <a:t>AQHA - America's Horse &amp; The Racing Journal </a:t>
            </a:r>
          </a:p>
          <a:p>
            <a:pPr lvl="1"/>
            <a:r>
              <a:rPr lang="en-US" sz="1400" dirty="0" smtClean="0"/>
              <a:t>The Blood-Horse</a:t>
            </a:r>
          </a:p>
          <a:p>
            <a:pPr lvl="1"/>
            <a:r>
              <a:rPr lang="en-US" sz="1400" dirty="0" smtClean="0"/>
              <a:t>California Thoroughbred Breeders Association </a:t>
            </a:r>
          </a:p>
          <a:p>
            <a:pPr lvl="1"/>
            <a:r>
              <a:rPr lang="en-US" sz="1400" dirty="0" smtClean="0"/>
              <a:t>Equine Vet Education </a:t>
            </a:r>
          </a:p>
          <a:p>
            <a:pPr lvl="1"/>
            <a:r>
              <a:rPr lang="en-US" sz="1400" dirty="0" smtClean="0"/>
              <a:t>Florida Horse </a:t>
            </a:r>
          </a:p>
          <a:p>
            <a:pPr lvl="1"/>
            <a:r>
              <a:rPr lang="en-US" sz="1400" dirty="0" smtClean="0"/>
              <a:t>Hoof Beats </a:t>
            </a:r>
          </a:p>
          <a:p>
            <a:pPr lvl="1"/>
            <a:r>
              <a:rPr lang="en-US" sz="1400" dirty="0" smtClean="0"/>
              <a:t>Illinois Racing News</a:t>
            </a:r>
          </a:p>
          <a:p>
            <a:pPr lvl="1"/>
            <a:r>
              <a:rPr lang="en-US" sz="1400" dirty="0" smtClean="0"/>
              <a:t>Mid-Atlantic Thoroughbred</a:t>
            </a:r>
          </a:p>
          <a:p>
            <a:pPr lvl="1"/>
            <a:r>
              <a:rPr lang="en-US" sz="1400" dirty="0" smtClean="0"/>
              <a:t>New York Breeders, New York Sire Stakes &amp; New York Thoroughbred Horsemen Association</a:t>
            </a:r>
          </a:p>
          <a:p>
            <a:pPr lvl="1"/>
            <a:r>
              <a:rPr lang="en-US" sz="1400" dirty="0" smtClean="0"/>
              <a:t>Various State Association Publications </a:t>
            </a:r>
          </a:p>
          <a:p>
            <a:pPr lvl="1"/>
            <a:r>
              <a:rPr lang="en-US" sz="1400" dirty="0" smtClean="0"/>
              <a:t>Thoroughbred Times &amp; Thoroughbred Times Today </a:t>
            </a:r>
          </a:p>
          <a:p>
            <a:pPr lvl="1"/>
            <a:r>
              <a:rPr lang="en-US" sz="1400" dirty="0" smtClean="0"/>
              <a:t>U.S. Polo - Polo Players Edition </a:t>
            </a:r>
          </a:p>
          <a:p>
            <a:pPr lvl="1"/>
            <a:r>
              <a:rPr lang="en-US" sz="1400" dirty="0" smtClean="0"/>
              <a:t>USEF Equestrian </a:t>
            </a:r>
          </a:p>
          <a:p>
            <a:pPr lvl="1"/>
            <a:r>
              <a:rPr lang="en-US" sz="1400" dirty="0" smtClean="0"/>
              <a:t>Canada-</a:t>
            </a:r>
            <a:r>
              <a:rPr lang="en-US" sz="1400" dirty="0" err="1" smtClean="0"/>
              <a:t>Courrier</a:t>
            </a:r>
            <a:r>
              <a:rPr lang="en-US" sz="1400" dirty="0" smtClean="0"/>
              <a:t> </a:t>
            </a:r>
            <a:r>
              <a:rPr lang="en-US" sz="1400" dirty="0" err="1" smtClean="0"/>
              <a:t>Hippique</a:t>
            </a:r>
            <a:r>
              <a:rPr lang="en-US" sz="1400" dirty="0" smtClean="0"/>
              <a:t> </a:t>
            </a:r>
          </a:p>
          <a:p>
            <a:pPr lvl="1"/>
            <a:r>
              <a:rPr lang="en-US" sz="1400" dirty="0" smtClean="0"/>
              <a:t>Canada-Equine Canada </a:t>
            </a:r>
          </a:p>
          <a:p>
            <a:pPr lvl="1"/>
            <a:r>
              <a:rPr lang="en-US" sz="1400" dirty="0" smtClean="0"/>
              <a:t>Canada-Horse Canada </a:t>
            </a:r>
          </a:p>
          <a:p>
            <a:pPr lvl="1"/>
            <a:r>
              <a:rPr lang="en-US" sz="1400" dirty="0" smtClean="0"/>
              <a:t>Canada-Show Trail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 Media</a:t>
            </a:r>
            <a:endParaRPr lang="en-US" dirty="0"/>
          </a:p>
        </p:txBody>
      </p:sp>
      <p:sp>
        <p:nvSpPr>
          <p:cNvPr id="3" name="Content Placeholder 2"/>
          <p:cNvSpPr>
            <a:spLocks noGrp="1"/>
          </p:cNvSpPr>
          <p:nvPr>
            <p:ph idx="1"/>
          </p:nvPr>
        </p:nvSpPr>
        <p:spPr>
          <a:xfrm>
            <a:off x="457200" y="1447800"/>
            <a:ext cx="8382000" cy="4419600"/>
          </a:xfrm>
        </p:spPr>
        <p:txBody>
          <a:bodyPr/>
          <a:lstStyle/>
          <a:p>
            <a:r>
              <a:rPr lang="en-US" sz="2800" dirty="0" smtClean="0"/>
              <a:t>Three (3) commercial :30 units in Breeders’ Cup Challenge programming </a:t>
            </a:r>
            <a:r>
              <a:rPr lang="en-US" sz="2000" dirty="0" smtClean="0"/>
              <a:t>(Summer/Fall)</a:t>
            </a:r>
            <a:endParaRPr lang="en-US" sz="2800" dirty="0" smtClean="0"/>
          </a:p>
          <a:p>
            <a:pPr lvl="1"/>
            <a:r>
              <a:rPr lang="en-US" sz="2400" dirty="0" smtClean="0"/>
              <a:t>ESPN</a:t>
            </a:r>
          </a:p>
          <a:p>
            <a:pPr lvl="1"/>
            <a:r>
              <a:rPr lang="en-US" sz="2400" dirty="0" smtClean="0"/>
              <a:t>ESPN2</a:t>
            </a:r>
            <a:br>
              <a:rPr lang="en-US" sz="2400" dirty="0" smtClean="0"/>
            </a:br>
            <a:r>
              <a:rPr lang="en-US" sz="2400" dirty="0" smtClean="0"/>
              <a:t>	</a:t>
            </a:r>
          </a:p>
          <a:p>
            <a:pPr lvl="0"/>
            <a:r>
              <a:rPr lang="en-US" sz="2800" dirty="0" smtClean="0"/>
              <a:t>Four (4) commercial :30 units on the Breeders’ Cup Championship broadcast </a:t>
            </a:r>
            <a:r>
              <a:rPr lang="en-US" sz="2000" dirty="0" smtClean="0"/>
              <a:t>(November)</a:t>
            </a:r>
          </a:p>
          <a:p>
            <a:pPr lvl="1"/>
            <a:r>
              <a:rPr lang="en-US" sz="2400" dirty="0" smtClean="0"/>
              <a:t>ESPN</a:t>
            </a:r>
          </a:p>
          <a:p>
            <a:pPr lvl="1"/>
            <a:r>
              <a:rPr lang="en-US" sz="2400" dirty="0" smtClean="0"/>
              <a:t>ESPN2</a:t>
            </a:r>
          </a:p>
          <a:p>
            <a:pPr lvl="1"/>
            <a:r>
              <a:rPr lang="en-US" sz="2400" dirty="0" smtClean="0"/>
              <a:t>ABC</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a:t>
            </a:r>
            <a:endParaRPr lang="en-US" dirty="0"/>
          </a:p>
        </p:txBody>
      </p:sp>
      <p:sp>
        <p:nvSpPr>
          <p:cNvPr id="6" name="Content Placeholder 2"/>
          <p:cNvSpPr>
            <a:spLocks noGrp="1"/>
          </p:cNvSpPr>
          <p:nvPr>
            <p:ph idx="1"/>
          </p:nvPr>
        </p:nvSpPr>
        <p:spPr>
          <a:xfrm>
            <a:off x="457200" y="1447800"/>
            <a:ext cx="8229600" cy="4495800"/>
          </a:xfrm>
        </p:spPr>
        <p:txBody>
          <a:bodyPr/>
          <a:lstStyle/>
          <a:p>
            <a:pPr lvl="1"/>
            <a:r>
              <a:rPr lang="en-US" sz="2000" dirty="0" smtClean="0"/>
              <a:t>John Deere web banners on the following affiliations webpage:</a:t>
            </a:r>
          </a:p>
          <a:p>
            <a:pPr lvl="2"/>
            <a:r>
              <a:rPr lang="en-US" sz="2000" dirty="0" smtClean="0"/>
              <a:t>www.ntra.com</a:t>
            </a:r>
          </a:p>
          <a:p>
            <a:pPr lvl="2"/>
            <a:r>
              <a:rPr lang="en-US" sz="2000" dirty="0" smtClean="0"/>
              <a:t>www.bloodhorse.com </a:t>
            </a:r>
          </a:p>
          <a:p>
            <a:pPr lvl="2"/>
            <a:r>
              <a:rPr lang="en-US" sz="2000" dirty="0" smtClean="0"/>
              <a:t>www.drf.com </a:t>
            </a:r>
          </a:p>
          <a:p>
            <a:pPr lvl="2"/>
            <a:r>
              <a:rPr lang="en-US" sz="2000" dirty="0" smtClean="0"/>
              <a:t>www.aqha.com </a:t>
            </a:r>
          </a:p>
          <a:p>
            <a:pPr lvl="2"/>
            <a:r>
              <a:rPr lang="en-US" sz="2000" dirty="0" smtClean="0"/>
              <a:t>www.usef.org </a:t>
            </a:r>
          </a:p>
          <a:p>
            <a:pPr lvl="2"/>
            <a:r>
              <a:rPr lang="en-US" sz="2000" dirty="0" smtClean="0"/>
              <a:t>www.breederscup.com </a:t>
            </a:r>
          </a:p>
          <a:p>
            <a:pPr lvl="2"/>
            <a:r>
              <a:rPr lang="en-US" sz="2000" dirty="0" smtClean="0"/>
              <a:t>www.ustrotting.com </a:t>
            </a:r>
          </a:p>
          <a:p>
            <a:pPr lvl="2"/>
            <a:r>
              <a:rPr lang="en-US" sz="2000" dirty="0" smtClean="0"/>
              <a:t>www.equinecanada.ca </a:t>
            </a:r>
          </a:p>
          <a:p>
            <a:pPr lvl="2"/>
            <a:endParaRPr lang="en-US" sz="20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a:xfrm>
            <a:off x="457200" y="1447800"/>
            <a:ext cx="8229600" cy="4495800"/>
          </a:xfrm>
        </p:spPr>
        <p:txBody>
          <a:bodyPr/>
          <a:lstStyle/>
          <a:p>
            <a:pPr lvl="1"/>
            <a:r>
              <a:rPr lang="en-US" sz="2000" dirty="0" smtClean="0"/>
              <a:t>National Thoroughbred Racing Association   </a:t>
            </a:r>
          </a:p>
          <a:p>
            <a:pPr lvl="1">
              <a:buNone/>
            </a:pPr>
            <a:r>
              <a:rPr lang="en-US" sz="2000" dirty="0" smtClean="0"/>
              <a:t>	- </a:t>
            </a:r>
            <a:r>
              <a:rPr lang="en-US" sz="2000" dirty="0" err="1" smtClean="0"/>
              <a:t>Facebook</a:t>
            </a:r>
            <a:r>
              <a:rPr lang="en-US" sz="2000" dirty="0" smtClean="0"/>
              <a:t>   </a:t>
            </a:r>
          </a:p>
          <a:p>
            <a:pPr lvl="1">
              <a:buNone/>
            </a:pPr>
            <a:r>
              <a:rPr lang="en-US" sz="2000" dirty="0" smtClean="0"/>
              <a:t>	- Twitter   </a:t>
            </a:r>
          </a:p>
          <a:p>
            <a:pPr lvl="1">
              <a:buNone/>
            </a:pPr>
            <a:r>
              <a:rPr lang="en-US" sz="2000" dirty="0" smtClean="0"/>
              <a:t>	- Blogs </a:t>
            </a:r>
          </a:p>
          <a:p>
            <a:pPr lvl="1"/>
            <a:r>
              <a:rPr lang="en-US" sz="2000" dirty="0" smtClean="0"/>
              <a:t>Breeders' Cup   </a:t>
            </a:r>
          </a:p>
          <a:p>
            <a:pPr lvl="2"/>
            <a:r>
              <a:rPr lang="en-US" sz="2000" dirty="0" err="1" smtClean="0"/>
              <a:t>Facebook</a:t>
            </a:r>
            <a:r>
              <a:rPr lang="en-US" sz="2000" dirty="0" smtClean="0"/>
              <a:t>   </a:t>
            </a:r>
          </a:p>
          <a:p>
            <a:pPr lvl="2"/>
            <a:r>
              <a:rPr lang="en-US" sz="2000" dirty="0" smtClean="0"/>
              <a:t>Twitter   </a:t>
            </a:r>
          </a:p>
          <a:p>
            <a:pPr lvl="2"/>
            <a:r>
              <a:rPr lang="en-US" sz="2000" dirty="0" smtClean="0"/>
              <a:t>Blogs</a:t>
            </a:r>
          </a:p>
          <a:p>
            <a:pPr lvl="1"/>
            <a:r>
              <a:rPr lang="en-US" sz="2000" dirty="0" smtClean="0"/>
              <a:t>Affiliation Groups   </a:t>
            </a:r>
          </a:p>
          <a:p>
            <a:pPr lvl="2"/>
            <a:r>
              <a:rPr lang="en-US" sz="2000" dirty="0" err="1" smtClean="0"/>
              <a:t>Facebook</a:t>
            </a:r>
            <a:r>
              <a:rPr lang="en-US" sz="2000" dirty="0" smtClean="0"/>
              <a:t>   </a:t>
            </a:r>
          </a:p>
          <a:p>
            <a:pPr lvl="2"/>
            <a:r>
              <a:rPr lang="en-US" sz="2000" dirty="0" smtClean="0"/>
              <a:t>Twitter   </a:t>
            </a:r>
          </a:p>
          <a:p>
            <a:pPr lvl="2"/>
            <a:r>
              <a:rPr lang="en-US" sz="2000" dirty="0" smtClean="0"/>
              <a:t>Blogs</a:t>
            </a:r>
          </a:p>
          <a:p>
            <a:pPr lvl="2">
              <a:buNone/>
            </a:pPr>
            <a:endParaRPr lang="en-US"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Mail</a:t>
            </a:r>
            <a:endParaRPr lang="en-US" dirty="0"/>
          </a:p>
        </p:txBody>
      </p:sp>
      <p:sp>
        <p:nvSpPr>
          <p:cNvPr id="4" name="Content Placeholder 2"/>
          <p:cNvSpPr>
            <a:spLocks noGrp="1"/>
          </p:cNvSpPr>
          <p:nvPr>
            <p:ph idx="1"/>
          </p:nvPr>
        </p:nvSpPr>
        <p:spPr>
          <a:xfrm>
            <a:off x="457200" y="1371600"/>
            <a:ext cx="8229600" cy="4495800"/>
          </a:xfrm>
        </p:spPr>
        <p:txBody>
          <a:bodyPr/>
          <a:lstStyle/>
          <a:p>
            <a:r>
              <a:rPr lang="en-US" sz="2800" dirty="0" smtClean="0"/>
              <a:t>Monthly</a:t>
            </a:r>
          </a:p>
          <a:p>
            <a:pPr lvl="1"/>
            <a:r>
              <a:rPr lang="en-US" sz="2400" dirty="0" smtClean="0"/>
              <a:t>NTRA General Packets</a:t>
            </a:r>
          </a:p>
          <a:p>
            <a:pPr lvl="1"/>
            <a:r>
              <a:rPr lang="en-US" sz="2400" dirty="0" smtClean="0"/>
              <a:t>AQHA  General Packets</a:t>
            </a:r>
          </a:p>
          <a:p>
            <a:pPr lvl="1"/>
            <a:r>
              <a:rPr lang="en-US" sz="2400" dirty="0" smtClean="0"/>
              <a:t>USTA/HTA General Packets </a:t>
            </a:r>
          </a:p>
          <a:p>
            <a:pPr lvl="1"/>
            <a:r>
              <a:rPr lang="en-US" sz="2400" dirty="0" smtClean="0"/>
              <a:t>USPA General Packets</a:t>
            </a:r>
          </a:p>
          <a:p>
            <a:pPr lvl="1"/>
            <a:r>
              <a:rPr lang="en-US" sz="2400" dirty="0" smtClean="0"/>
              <a:t>Equine Canada General Packets</a:t>
            </a:r>
          </a:p>
          <a:p>
            <a:r>
              <a:rPr lang="en-US" sz="2800" dirty="0" smtClean="0"/>
              <a:t>Special Opportunities</a:t>
            </a:r>
          </a:p>
          <a:p>
            <a:pPr lvl="1"/>
            <a:r>
              <a:rPr lang="en-US" sz="2400" dirty="0" smtClean="0"/>
              <a:t>State Association Check/Invoice Stuffers</a:t>
            </a:r>
          </a:p>
          <a:p>
            <a:pPr lvl="1"/>
            <a:r>
              <a:rPr lang="en-US" sz="2400" dirty="0" smtClean="0"/>
              <a:t>Racetrack Payroll Stuffers</a:t>
            </a:r>
          </a:p>
          <a:p>
            <a:pPr lvl="1"/>
            <a:r>
              <a:rPr lang="en-US" sz="2400" dirty="0" smtClean="0"/>
              <a:t>Breeders’ Cup Nominators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E-News/E-Mail</a:t>
            </a:r>
            <a:endParaRPr lang="en-US" dirty="0"/>
          </a:p>
        </p:txBody>
      </p:sp>
      <p:sp>
        <p:nvSpPr>
          <p:cNvPr id="3" name="Content Placeholder 2"/>
          <p:cNvSpPr>
            <a:spLocks noGrp="1"/>
          </p:cNvSpPr>
          <p:nvPr>
            <p:ph idx="1"/>
          </p:nvPr>
        </p:nvSpPr>
        <p:spPr>
          <a:xfrm>
            <a:off x="457200" y="1371600"/>
            <a:ext cx="8229600" cy="4495800"/>
          </a:xfrm>
        </p:spPr>
        <p:txBody>
          <a:bodyPr/>
          <a:lstStyle/>
          <a:p>
            <a:r>
              <a:rPr lang="en-US" dirty="0" smtClean="0"/>
              <a:t>Weekly</a:t>
            </a:r>
          </a:p>
          <a:p>
            <a:pPr lvl="1"/>
            <a:r>
              <a:rPr lang="en-US" dirty="0" smtClean="0"/>
              <a:t>USEF Weekend Review</a:t>
            </a:r>
          </a:p>
          <a:p>
            <a:r>
              <a:rPr lang="en-US" dirty="0" smtClean="0"/>
              <a:t>Quarterly</a:t>
            </a:r>
          </a:p>
          <a:p>
            <a:pPr lvl="1"/>
            <a:r>
              <a:rPr lang="en-US" dirty="0" smtClean="0"/>
              <a:t>NTRA </a:t>
            </a:r>
          </a:p>
          <a:p>
            <a:pPr lvl="1"/>
            <a:r>
              <a:rPr lang="en-US" dirty="0" smtClean="0"/>
              <a:t>AQHA </a:t>
            </a:r>
          </a:p>
          <a:p>
            <a:pPr lvl="1"/>
            <a:r>
              <a:rPr lang="en-US" dirty="0" smtClean="0"/>
              <a:t>USTA </a:t>
            </a:r>
          </a:p>
          <a:p>
            <a:pPr lvl="1"/>
            <a:r>
              <a:rPr lang="en-US" dirty="0" smtClean="0"/>
              <a:t>USPA </a:t>
            </a:r>
          </a:p>
          <a:p>
            <a:pPr lvl="1"/>
            <a:r>
              <a:rPr lang="en-US" dirty="0" smtClean="0"/>
              <a:t>Equine Canada</a:t>
            </a:r>
          </a:p>
          <a:p>
            <a:pPr lvl="1"/>
            <a:r>
              <a:rPr lang="en-US" dirty="0" smtClean="0"/>
              <a:t>Canada Provinces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Dealer Trainings</a:t>
            </a:r>
            <a:endParaRPr lang="en-US" dirty="0"/>
          </a:p>
        </p:txBody>
      </p:sp>
      <p:sp>
        <p:nvSpPr>
          <p:cNvPr id="3" name="Content Placeholder 2"/>
          <p:cNvSpPr>
            <a:spLocks noGrp="1"/>
          </p:cNvSpPr>
          <p:nvPr>
            <p:ph idx="1"/>
          </p:nvPr>
        </p:nvSpPr>
        <p:spPr/>
        <p:txBody>
          <a:bodyPr/>
          <a:lstStyle/>
          <a:p>
            <a:pPr>
              <a:buNone/>
            </a:pPr>
            <a:r>
              <a:rPr lang="en-US" sz="2000" dirty="0" smtClean="0"/>
              <a:t>	We will increase our efforts with Territory Managers, dealers in the territories and assist them in reaching our members. This effort alongside our joint marketing message through print, direct mail, electronic and social media will help us greater penetrate into our equine industry.</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Sales Goals</a:t>
            </a:r>
            <a:endParaRPr lang="en-US" dirty="0"/>
          </a:p>
        </p:txBody>
      </p:sp>
      <p:sp>
        <p:nvSpPr>
          <p:cNvPr id="3" name="Content Placeholder 2"/>
          <p:cNvSpPr>
            <a:spLocks noGrp="1"/>
          </p:cNvSpPr>
          <p:nvPr>
            <p:ph idx="1"/>
          </p:nvPr>
        </p:nvSpPr>
        <p:spPr>
          <a:xfrm>
            <a:off x="457200" y="1371600"/>
            <a:ext cx="8229600" cy="4495800"/>
          </a:xfrm>
        </p:spPr>
        <p:txBody>
          <a:bodyPr/>
          <a:lstStyle/>
          <a:p>
            <a:pPr>
              <a:buNone/>
            </a:pPr>
            <a:r>
              <a:rPr lang="en-US" sz="1800" dirty="0" smtClean="0"/>
              <a:t>NTRA Advantage’s approach to equine sales will be similar to previous years.  The sales are relationship-based, with us continuing to build stronger relationships with our members, thus making it easier to sell.  We will continue to focus on areas of opportunity: tracks, farms, and training facilities and part-time horse owners.  This year we will continue our focus on a state-by-state approach towards setting goals and profiling and getting this information into our NTRACK database.</a:t>
            </a:r>
          </a:p>
          <a:p>
            <a:pPr>
              <a:buNone/>
            </a:pPr>
            <a:r>
              <a:rPr lang="en-US" sz="1800" dirty="0" smtClean="0"/>
              <a:t> </a:t>
            </a:r>
          </a:p>
          <a:p>
            <a:pPr>
              <a:buNone/>
            </a:pPr>
            <a:r>
              <a:rPr lang="en-US" sz="1800" dirty="0" smtClean="0"/>
              <a:t>Each sales representative will be responsible for selling and building relationships to all breeds and disciplines within their territory and will be required to visit at least 300 facilities in their territory.</a:t>
            </a:r>
          </a:p>
          <a:p>
            <a:pPr>
              <a:buNone/>
            </a:pPr>
            <a:r>
              <a:rPr lang="en-US" sz="1800" dirty="0" smtClean="0"/>
              <a:t> </a:t>
            </a:r>
          </a:p>
          <a:p>
            <a:pPr>
              <a:buNone/>
            </a:pPr>
            <a:r>
              <a:rPr lang="en-US" sz="1800" dirty="0" smtClean="0"/>
              <a:t>We will continue to attend some key events, but will focus staff on one-on-one marketing to key customers.  We will be using some retired John Deere employees to help us at the shows. </a:t>
            </a:r>
          </a:p>
          <a:p>
            <a:pPr>
              <a:buNone/>
            </a:pPr>
            <a:r>
              <a:rPr lang="en-US" sz="1600" dirty="0" smtClean="0"/>
              <a:t>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Summary by Breed</a:t>
            </a:r>
            <a:endParaRPr lang="en-US" dirty="0"/>
          </a:p>
        </p:txBody>
      </p:sp>
      <p:sp>
        <p:nvSpPr>
          <p:cNvPr id="3" name="Content Placeholder 2"/>
          <p:cNvSpPr>
            <a:spLocks noGrp="1"/>
          </p:cNvSpPr>
          <p:nvPr>
            <p:ph idx="1"/>
          </p:nvPr>
        </p:nvSpPr>
        <p:spPr>
          <a:xfrm>
            <a:off x="1828800" y="1143000"/>
            <a:ext cx="5638800" cy="4800600"/>
          </a:xfrm>
        </p:spPr>
        <p:txBody>
          <a:bodyPr/>
          <a:lstStyle/>
          <a:p>
            <a:pPr>
              <a:buNone/>
            </a:pPr>
            <a:r>
              <a:rPr lang="en-US" b="1" u="sng" dirty="0" smtClean="0"/>
              <a:t>Breed</a:t>
            </a:r>
            <a:r>
              <a:rPr lang="en-US" b="1" dirty="0" smtClean="0"/>
              <a:t>		</a:t>
            </a:r>
            <a:r>
              <a:rPr lang="en-US" b="1" u="sng" dirty="0" smtClean="0"/>
              <a:t>2011 Goal</a:t>
            </a:r>
          </a:p>
          <a:p>
            <a:pPr>
              <a:buNone/>
            </a:pPr>
            <a:r>
              <a:rPr lang="en-US" sz="2800" dirty="0" smtClean="0"/>
              <a:t>NTRA		$  8,880,000</a:t>
            </a:r>
          </a:p>
          <a:p>
            <a:pPr>
              <a:buNone/>
            </a:pPr>
            <a:r>
              <a:rPr lang="en-US" sz="2800" dirty="0" smtClean="0"/>
              <a:t>AQHA		$18,605,000</a:t>
            </a:r>
          </a:p>
          <a:p>
            <a:pPr>
              <a:buNone/>
            </a:pPr>
            <a:r>
              <a:rPr lang="en-US" sz="2800" dirty="0" smtClean="0"/>
              <a:t>USEF		$  4,580,000</a:t>
            </a:r>
          </a:p>
          <a:p>
            <a:pPr>
              <a:buNone/>
            </a:pPr>
            <a:r>
              <a:rPr lang="en-US" sz="2800" dirty="0" smtClean="0"/>
              <a:t>Other			$  2,100,000</a:t>
            </a:r>
          </a:p>
          <a:p>
            <a:pPr>
              <a:buNone/>
            </a:pPr>
            <a:r>
              <a:rPr lang="en-US" sz="2800" dirty="0" smtClean="0"/>
              <a:t>Canada		$  6,100,000</a:t>
            </a:r>
          </a:p>
          <a:p>
            <a:pPr>
              <a:buNone/>
            </a:pPr>
            <a:r>
              <a:rPr lang="en-US" sz="2800" dirty="0" smtClean="0"/>
              <a:t>Construction 	$     700,000</a:t>
            </a:r>
          </a:p>
          <a:p>
            <a:pPr>
              <a:buNone/>
            </a:pPr>
            <a:r>
              <a:rPr lang="en-US" sz="2800" dirty="0" smtClean="0"/>
              <a:t>Tracks 		$  6,800,000</a:t>
            </a:r>
          </a:p>
          <a:p>
            <a:pPr>
              <a:buNone/>
            </a:pPr>
            <a:r>
              <a:rPr lang="en-US" dirty="0" smtClean="0"/>
              <a:t>TOTAL		$47,765,000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Situation</a:t>
            </a:r>
            <a:endParaRPr lang="en-US" dirty="0"/>
          </a:p>
        </p:txBody>
      </p:sp>
      <p:sp>
        <p:nvSpPr>
          <p:cNvPr id="3" name="Content Placeholder 2"/>
          <p:cNvSpPr>
            <a:spLocks noGrp="1"/>
          </p:cNvSpPr>
          <p:nvPr>
            <p:ph idx="1"/>
          </p:nvPr>
        </p:nvSpPr>
        <p:spPr/>
        <p:txBody>
          <a:bodyPr/>
          <a:lstStyle/>
          <a:p>
            <a:pPr algn="ctr">
              <a:buNone/>
            </a:pPr>
            <a:r>
              <a:rPr lang="en-US" sz="3600" b="1" dirty="0" smtClean="0"/>
              <a:t>1</a:t>
            </a:r>
            <a:r>
              <a:rPr lang="en-US" sz="3600" b="1" baseline="30000" dirty="0" smtClean="0"/>
              <a:t>st</a:t>
            </a:r>
            <a:r>
              <a:rPr lang="en-US" sz="3600" b="1" dirty="0" smtClean="0"/>
              <a:t> Time John Deere Customers</a:t>
            </a:r>
          </a:p>
          <a:p>
            <a:endParaRPr lang="en-US" dirty="0" smtClean="0"/>
          </a:p>
          <a:p>
            <a:r>
              <a:rPr lang="en-US" dirty="0" smtClean="0"/>
              <a:t>For FY2009 and FY2010, equine coupons redeemed and matched with CKC, showed that 52% of equine purchases made were by 1</a:t>
            </a:r>
            <a:r>
              <a:rPr lang="en-US" baseline="30000" dirty="0" smtClean="0"/>
              <a:t>st</a:t>
            </a:r>
            <a:r>
              <a:rPr lang="en-US" dirty="0" smtClean="0"/>
              <a:t> time John Deere customers.</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Summary by Rep/Region</a:t>
            </a:r>
            <a:endParaRPr lang="en-US" dirty="0"/>
          </a:p>
        </p:txBody>
      </p:sp>
      <p:sp>
        <p:nvSpPr>
          <p:cNvPr id="3" name="Content Placeholder 2"/>
          <p:cNvSpPr>
            <a:spLocks noGrp="1"/>
          </p:cNvSpPr>
          <p:nvPr>
            <p:ph idx="1"/>
          </p:nvPr>
        </p:nvSpPr>
        <p:spPr>
          <a:xfrm>
            <a:off x="533400" y="1143000"/>
            <a:ext cx="8153400" cy="4800600"/>
          </a:xfrm>
        </p:spPr>
        <p:txBody>
          <a:bodyPr/>
          <a:lstStyle/>
          <a:p>
            <a:pPr>
              <a:buNone/>
            </a:pPr>
            <a:r>
              <a:rPr lang="en-US" sz="2800" b="1" u="sng" dirty="0" smtClean="0"/>
              <a:t>Rep</a:t>
            </a:r>
            <a:r>
              <a:rPr lang="en-US" sz="2800" b="1" dirty="0" smtClean="0"/>
              <a:t>			</a:t>
            </a:r>
            <a:r>
              <a:rPr lang="en-US" sz="2800" b="1" u="sng" dirty="0" smtClean="0"/>
              <a:t>Territory</a:t>
            </a:r>
            <a:r>
              <a:rPr lang="en-US" sz="2800" b="1" dirty="0" smtClean="0"/>
              <a:t>		 </a:t>
            </a:r>
            <a:r>
              <a:rPr lang="en-US" sz="2800" b="1" u="sng" dirty="0" smtClean="0"/>
              <a:t>2011 Goal</a:t>
            </a:r>
          </a:p>
          <a:p>
            <a:pPr>
              <a:buNone/>
            </a:pPr>
            <a:r>
              <a:rPr lang="en-US" sz="2400" dirty="0" smtClean="0"/>
              <a:t>S. Driskill 		</a:t>
            </a:r>
            <a:r>
              <a:rPr lang="en-US" sz="1800" dirty="0" smtClean="0"/>
              <a:t>SW, Tracks, Canada</a:t>
            </a:r>
            <a:r>
              <a:rPr lang="en-US" sz="2400" dirty="0" smtClean="0"/>
              <a:t>	$13,010,000</a:t>
            </a:r>
          </a:p>
          <a:p>
            <a:pPr>
              <a:buNone/>
            </a:pPr>
            <a:r>
              <a:rPr lang="en-US" sz="2400" dirty="0" smtClean="0"/>
              <a:t>J. Lawson		</a:t>
            </a:r>
            <a:r>
              <a:rPr lang="en-US" sz="1800" dirty="0" smtClean="0"/>
              <a:t>NE, MA, Canada</a:t>
            </a:r>
            <a:r>
              <a:rPr lang="en-US" sz="2400" dirty="0" smtClean="0"/>
              <a:t>		$12,065,000</a:t>
            </a:r>
          </a:p>
          <a:p>
            <a:pPr>
              <a:buNone/>
            </a:pPr>
            <a:r>
              <a:rPr lang="en-US" sz="2400" dirty="0" smtClean="0"/>
              <a:t>L. Carlisle		</a:t>
            </a:r>
            <a:r>
              <a:rPr lang="en-US" sz="1800" dirty="0" smtClean="0"/>
              <a:t>Great Lakes &amp; SE</a:t>
            </a:r>
            <a:r>
              <a:rPr lang="en-US" sz="2400" dirty="0" smtClean="0"/>
              <a:t>	$  6,470,000</a:t>
            </a:r>
          </a:p>
          <a:p>
            <a:pPr>
              <a:buNone/>
            </a:pPr>
            <a:r>
              <a:rPr lang="en-US" sz="2400" dirty="0" smtClean="0"/>
              <a:t>S. Parks		</a:t>
            </a:r>
            <a:r>
              <a:rPr lang="en-US" sz="1800" dirty="0" smtClean="0"/>
              <a:t>FL &amp; Tracks</a:t>
            </a:r>
            <a:r>
              <a:rPr lang="en-US" sz="2400" dirty="0" smtClean="0"/>
              <a:t>		$  8,320,000</a:t>
            </a:r>
          </a:p>
          <a:p>
            <a:pPr>
              <a:buNone/>
            </a:pPr>
            <a:r>
              <a:rPr lang="en-US" sz="2400" dirty="0" smtClean="0"/>
              <a:t>M. Hoffman 		</a:t>
            </a:r>
            <a:r>
              <a:rPr lang="en-US" sz="1800" dirty="0" smtClean="0"/>
              <a:t>West Coast &amp; Canada</a:t>
            </a:r>
            <a:r>
              <a:rPr lang="en-US" sz="2400" dirty="0" smtClean="0"/>
              <a:t>	$  2,000,000</a:t>
            </a:r>
          </a:p>
          <a:p>
            <a:pPr>
              <a:buNone/>
            </a:pPr>
            <a:r>
              <a:rPr lang="en-US" sz="2400" dirty="0" smtClean="0"/>
              <a:t>KY Split		</a:t>
            </a:r>
            <a:r>
              <a:rPr lang="en-US" sz="1800" dirty="0" smtClean="0"/>
              <a:t>Carlisle &amp; Lawson</a:t>
            </a:r>
            <a:r>
              <a:rPr lang="en-US" sz="2000" dirty="0" smtClean="0"/>
              <a:t>	</a:t>
            </a:r>
            <a:r>
              <a:rPr lang="en-US" sz="2400" dirty="0" smtClean="0"/>
              <a:t>$  3,920,000</a:t>
            </a:r>
          </a:p>
          <a:p>
            <a:pPr>
              <a:buNone/>
            </a:pPr>
            <a:r>
              <a:rPr lang="en-US" sz="2400" dirty="0" smtClean="0"/>
              <a:t>Construction 		</a:t>
            </a:r>
            <a:r>
              <a:rPr lang="en-US" sz="1800" dirty="0" smtClean="0"/>
              <a:t>Morris</a:t>
            </a:r>
            <a:r>
              <a:rPr lang="en-US" sz="2400" dirty="0" smtClean="0"/>
              <a:t>			$     700,000</a:t>
            </a:r>
          </a:p>
          <a:p>
            <a:pPr>
              <a:buNone/>
            </a:pPr>
            <a:r>
              <a:rPr lang="en-US" sz="2400" dirty="0" smtClean="0"/>
              <a:t>A. Johnson		</a:t>
            </a:r>
            <a:r>
              <a:rPr lang="en-US" sz="1800" dirty="0" smtClean="0"/>
              <a:t>NE &amp; WY</a:t>
            </a:r>
            <a:r>
              <a:rPr lang="en-US" sz="2400" dirty="0" smtClean="0"/>
              <a:t>		$  1,280,000</a:t>
            </a:r>
          </a:p>
          <a:p>
            <a:pPr>
              <a:buNone/>
            </a:pPr>
            <a:r>
              <a:rPr lang="en-US" sz="2800" dirty="0" smtClean="0"/>
              <a:t>TOTAL					$47,765,000</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NTRA Advantage</a:t>
            </a:r>
            <a:endParaRPr lang="en-US" dirty="0"/>
          </a:p>
        </p:txBody>
      </p:sp>
      <p:graphicFrame>
        <p:nvGraphicFramePr>
          <p:cNvPr id="4" name="Table 3"/>
          <p:cNvGraphicFramePr>
            <a:graphicFrameLocks noGrp="1"/>
          </p:cNvGraphicFramePr>
          <p:nvPr/>
        </p:nvGraphicFramePr>
        <p:xfrm>
          <a:off x="609600" y="1143000"/>
          <a:ext cx="8305800" cy="5359400"/>
        </p:xfrm>
        <a:graphic>
          <a:graphicData uri="http://schemas.openxmlformats.org/drawingml/2006/table">
            <a:tbl>
              <a:tblPr/>
              <a:tblGrid>
                <a:gridCol w="2743200"/>
                <a:gridCol w="2895600"/>
                <a:gridCol w="2667000"/>
              </a:tblGrid>
              <a:tr h="5359400">
                <a:tc>
                  <a:txBody>
                    <a:bodyPr/>
                    <a:lstStyle/>
                    <a:p>
                      <a:pPr marL="0" marR="0">
                        <a:lnSpc>
                          <a:spcPts val="1300"/>
                        </a:lnSpc>
                        <a:spcBef>
                          <a:spcPts val="0"/>
                        </a:spcBef>
                        <a:spcAft>
                          <a:spcPts val="0"/>
                        </a:spcAft>
                      </a:pPr>
                      <a:r>
                        <a:rPr lang="en-US" sz="1050" b="1" u="sng" dirty="0">
                          <a:latin typeface="Cambria"/>
                          <a:ea typeface="Times New Roman"/>
                          <a:cs typeface="Arial"/>
                        </a:rPr>
                        <a:t>OFFICE LOCATION</a:t>
                      </a:r>
                      <a:r>
                        <a:rPr lang="en-US" sz="1050" dirty="0">
                          <a:latin typeface="Cambria"/>
                          <a:ea typeface="Times New Roman"/>
                          <a:cs typeface="Arial"/>
                        </a:rPr>
                        <a:t/>
                      </a:r>
                      <a:br>
                        <a:rPr lang="en-US" sz="1050" dirty="0">
                          <a:latin typeface="Cambria"/>
                          <a:ea typeface="Times New Roman"/>
                          <a:cs typeface="Arial"/>
                        </a:rPr>
                      </a:br>
                      <a:r>
                        <a:rPr lang="en-US" sz="1050" dirty="0">
                          <a:latin typeface="Cambria"/>
                          <a:ea typeface="Times New Roman"/>
                          <a:cs typeface="Arial"/>
                        </a:rPr>
                        <a:t>NTRA Advantage</a:t>
                      </a:r>
                      <a:br>
                        <a:rPr lang="en-US" sz="1050" dirty="0">
                          <a:latin typeface="Cambria"/>
                          <a:ea typeface="Times New Roman"/>
                          <a:cs typeface="Arial"/>
                        </a:rPr>
                      </a:br>
                      <a:r>
                        <a:rPr lang="en-US" sz="1050" dirty="0">
                          <a:latin typeface="Cambria"/>
                          <a:ea typeface="Times New Roman"/>
                          <a:cs typeface="Arial"/>
                        </a:rPr>
                        <a:t>2525 Harrodsburg Road, Suite 430</a:t>
                      </a:r>
                      <a:br>
                        <a:rPr lang="en-US" sz="1050" dirty="0">
                          <a:latin typeface="Cambria"/>
                          <a:ea typeface="Times New Roman"/>
                          <a:cs typeface="Arial"/>
                        </a:rPr>
                      </a:br>
                      <a:r>
                        <a:rPr lang="en-US" sz="1050" dirty="0">
                          <a:latin typeface="Cambria"/>
                          <a:ea typeface="Times New Roman"/>
                          <a:cs typeface="Arial"/>
                        </a:rPr>
                        <a:t>Lexington, KY 40504 </a:t>
                      </a:r>
                      <a:br>
                        <a:rPr lang="en-US" sz="1050" dirty="0">
                          <a:latin typeface="Cambria"/>
                          <a:ea typeface="Times New Roman"/>
                          <a:cs typeface="Arial"/>
                        </a:rPr>
                      </a:br>
                      <a:r>
                        <a:rPr lang="en-US" sz="1050" dirty="0">
                          <a:latin typeface="Cambria"/>
                          <a:ea typeface="Times New Roman"/>
                          <a:cs typeface="Arial"/>
                        </a:rPr>
                        <a:t>Telephone: </a:t>
                      </a:r>
                      <a:r>
                        <a:rPr lang="en-US" sz="1050" b="1" dirty="0">
                          <a:latin typeface="Cambria"/>
                          <a:ea typeface="Times New Roman"/>
                          <a:cs typeface="Arial"/>
                        </a:rPr>
                        <a:t>866-678-4289</a:t>
                      </a:r>
                      <a:endParaRPr lang="en-US" sz="1100" dirty="0">
                        <a:latin typeface="Tahoma"/>
                        <a:ea typeface="Times New Roman"/>
                        <a:cs typeface="Times New Roman"/>
                      </a:endParaRPr>
                    </a:p>
                    <a:p>
                      <a:pPr marL="0" marR="0">
                        <a:lnSpc>
                          <a:spcPts val="1300"/>
                        </a:lnSpc>
                        <a:spcBef>
                          <a:spcPts val="0"/>
                        </a:spcBef>
                        <a:spcAft>
                          <a:spcPts val="0"/>
                        </a:spcAft>
                      </a:pPr>
                      <a:r>
                        <a:rPr lang="en-US" sz="1050" dirty="0">
                          <a:latin typeface="Cambria"/>
                          <a:ea typeface="Times New Roman"/>
                          <a:cs typeface="Arial"/>
                        </a:rPr>
                        <a:t>Facsimile: </a:t>
                      </a:r>
                      <a:r>
                        <a:rPr lang="en-US" sz="1050" b="1" dirty="0">
                          <a:latin typeface="Cambria"/>
                          <a:ea typeface="Times New Roman"/>
                          <a:cs typeface="Arial"/>
                        </a:rPr>
                        <a:t>859-245-6868</a:t>
                      </a:r>
                      <a:r>
                        <a:rPr lang="en-US" sz="1050" dirty="0">
                          <a:latin typeface="Cambria"/>
                          <a:ea typeface="Times New Roman"/>
                          <a:cs typeface="Arial"/>
                        </a:rPr>
                        <a:t/>
                      </a:r>
                      <a:br>
                        <a:rPr lang="en-US" sz="1050" dirty="0">
                          <a:latin typeface="Cambria"/>
                          <a:ea typeface="Times New Roman"/>
                          <a:cs typeface="Arial"/>
                        </a:rPr>
                      </a:br>
                      <a:r>
                        <a:rPr lang="en-US" sz="1050" dirty="0">
                          <a:latin typeface="Cambria"/>
                          <a:ea typeface="Times New Roman"/>
                          <a:cs typeface="Arial"/>
                        </a:rPr>
                        <a:t/>
                      </a:r>
                      <a:br>
                        <a:rPr lang="en-US" sz="1050" dirty="0">
                          <a:latin typeface="Cambria"/>
                          <a:ea typeface="Times New Roman"/>
                          <a:cs typeface="Arial"/>
                        </a:rPr>
                      </a:br>
                      <a:endParaRPr lang="en-US" sz="1050" dirty="0" smtClean="0">
                        <a:latin typeface="Cambria"/>
                        <a:ea typeface="Times New Roman"/>
                        <a:cs typeface="Arial"/>
                      </a:endParaRPr>
                    </a:p>
                    <a:p>
                      <a:pPr marL="0" marR="0">
                        <a:lnSpc>
                          <a:spcPts val="1300"/>
                        </a:lnSpc>
                        <a:spcBef>
                          <a:spcPts val="0"/>
                        </a:spcBef>
                        <a:spcAft>
                          <a:spcPts val="0"/>
                        </a:spcAft>
                      </a:pPr>
                      <a:endParaRPr lang="en-US" sz="1050" b="1" u="sng" dirty="0" smtClean="0">
                        <a:latin typeface="Cambria"/>
                        <a:ea typeface="Times New Roman"/>
                        <a:cs typeface="Arial"/>
                      </a:endParaRPr>
                    </a:p>
                    <a:p>
                      <a:pPr marL="0" marR="0">
                        <a:lnSpc>
                          <a:spcPts val="1300"/>
                        </a:lnSpc>
                        <a:spcBef>
                          <a:spcPts val="0"/>
                        </a:spcBef>
                        <a:spcAft>
                          <a:spcPts val="0"/>
                        </a:spcAft>
                      </a:pPr>
                      <a:r>
                        <a:rPr lang="en-US" sz="1200" b="1" u="none" dirty="0" smtClean="0">
                          <a:latin typeface="Cambria"/>
                          <a:ea typeface="Times New Roman"/>
                          <a:cs typeface="Arial"/>
                        </a:rPr>
                        <a:t>EXECUTIVE </a:t>
                      </a:r>
                      <a:r>
                        <a:rPr lang="en-US" sz="1200" b="1" u="none" dirty="0">
                          <a:latin typeface="Cambria"/>
                          <a:ea typeface="Times New Roman"/>
                          <a:cs typeface="Arial"/>
                        </a:rPr>
                        <a:t>DEPARTMENT</a:t>
                      </a:r>
                      <a:r>
                        <a:rPr lang="en-US" sz="1200" dirty="0">
                          <a:latin typeface="Cambria"/>
                          <a:ea typeface="Times New Roman"/>
                          <a:cs typeface="Arial"/>
                        </a:rPr>
                        <a:t/>
                      </a:r>
                      <a:br>
                        <a:rPr lang="en-US" sz="1200" dirty="0">
                          <a:latin typeface="Cambria"/>
                          <a:ea typeface="Times New Roman"/>
                          <a:cs typeface="Arial"/>
                        </a:rPr>
                      </a:br>
                      <a:r>
                        <a:rPr lang="en-US" sz="1200" b="1" i="1" dirty="0">
                          <a:latin typeface="Cambria"/>
                          <a:ea typeface="Times New Roman"/>
                          <a:cs typeface="Arial"/>
                        </a:rPr>
                        <a:t>Joseph P. Morris, Jr. </a:t>
                      </a:r>
                      <a:r>
                        <a:rPr lang="en-US" sz="1200" dirty="0">
                          <a:latin typeface="Cambria"/>
                          <a:ea typeface="Times New Roman"/>
                          <a:cs typeface="Arial"/>
                        </a:rPr>
                        <a:t/>
                      </a:r>
                      <a:br>
                        <a:rPr lang="en-US" sz="1200" dirty="0">
                          <a:latin typeface="Cambria"/>
                          <a:ea typeface="Times New Roman"/>
                          <a:cs typeface="Arial"/>
                        </a:rPr>
                      </a:br>
                      <a:r>
                        <a:rPr lang="en-US" sz="1200" dirty="0">
                          <a:latin typeface="Cambria"/>
                          <a:ea typeface="Times New Roman"/>
                          <a:cs typeface="Arial"/>
                        </a:rPr>
                        <a:t>Senior Vice-President</a:t>
                      </a:r>
                      <a:endParaRPr lang="en-US" sz="1400" dirty="0">
                        <a:latin typeface="Tahoma"/>
                        <a:ea typeface="Times New Roman"/>
                        <a:cs typeface="Times New Roman"/>
                      </a:endParaRPr>
                    </a:p>
                    <a:p>
                      <a:pPr marL="0" marR="0">
                        <a:lnSpc>
                          <a:spcPts val="1300"/>
                        </a:lnSpc>
                        <a:spcBef>
                          <a:spcPts val="0"/>
                        </a:spcBef>
                        <a:spcAft>
                          <a:spcPts val="0"/>
                        </a:spcAft>
                      </a:pPr>
                      <a:r>
                        <a:rPr lang="en-US" sz="1200" b="1" i="1" u="none" dirty="0">
                          <a:solidFill>
                            <a:schemeClr val="tx1"/>
                          </a:solidFill>
                          <a:latin typeface="Cambria"/>
                          <a:ea typeface="Times New Roman"/>
                          <a:cs typeface="Arial"/>
                        </a:rPr>
                        <a:t>jmorris@ntra.com</a:t>
                      </a:r>
                      <a:endParaRPr lang="en-US" sz="1400" i="1" u="none"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latin typeface="Cambria"/>
                          <a:ea typeface="Times New Roman"/>
                          <a:cs typeface="Arial"/>
                        </a:rPr>
                        <a:t>859-422-1225 Office </a:t>
                      </a:r>
                      <a:br>
                        <a:rPr lang="en-US" sz="1200" dirty="0">
                          <a:latin typeface="Cambria"/>
                          <a:ea typeface="Times New Roman"/>
                          <a:cs typeface="Arial"/>
                        </a:rPr>
                      </a:br>
                      <a:endParaRPr lang="en-US" sz="1400" dirty="0">
                        <a:latin typeface="Tahoma"/>
                        <a:ea typeface="Times New Roman"/>
                        <a:cs typeface="Times New Roman"/>
                      </a:endParaRPr>
                    </a:p>
                    <a:p>
                      <a:pPr marL="0" marR="0">
                        <a:lnSpc>
                          <a:spcPts val="1300"/>
                        </a:lnSpc>
                        <a:spcBef>
                          <a:spcPts val="0"/>
                        </a:spcBef>
                        <a:spcAft>
                          <a:spcPts val="0"/>
                        </a:spcAft>
                      </a:pPr>
                      <a:r>
                        <a:rPr lang="en-US" sz="1200" b="1" i="1" dirty="0">
                          <a:latin typeface="Cambria"/>
                          <a:ea typeface="Times New Roman"/>
                          <a:cs typeface="Arial"/>
                        </a:rPr>
                        <a:t>Heather Brown</a:t>
                      </a:r>
                      <a:r>
                        <a:rPr lang="en-US" sz="1200" dirty="0">
                          <a:latin typeface="Cambria"/>
                          <a:ea typeface="Times New Roman"/>
                          <a:cs typeface="Arial"/>
                        </a:rPr>
                        <a:t> </a:t>
                      </a:r>
                      <a:endParaRPr lang="en-US" sz="1400" dirty="0">
                        <a:latin typeface="Tahoma"/>
                        <a:ea typeface="Times New Roman"/>
                        <a:cs typeface="Times New Roman"/>
                      </a:endParaRPr>
                    </a:p>
                    <a:p>
                      <a:pPr marL="0" marR="0">
                        <a:lnSpc>
                          <a:spcPts val="1300"/>
                        </a:lnSpc>
                        <a:spcBef>
                          <a:spcPts val="0"/>
                        </a:spcBef>
                        <a:spcAft>
                          <a:spcPts val="0"/>
                        </a:spcAft>
                      </a:pPr>
                      <a:r>
                        <a:rPr lang="en-US" sz="1200" dirty="0">
                          <a:latin typeface="Cambria"/>
                          <a:ea typeface="Times New Roman"/>
                          <a:cs typeface="Arial"/>
                        </a:rPr>
                        <a:t>Office Manager</a:t>
                      </a:r>
                      <a:br>
                        <a:rPr lang="en-US" sz="1200" dirty="0">
                          <a:latin typeface="Cambria"/>
                          <a:ea typeface="Times New Roman"/>
                          <a:cs typeface="Arial"/>
                        </a:rPr>
                      </a:br>
                      <a:r>
                        <a:rPr lang="en-US" sz="1200" b="1" i="1" u="none" dirty="0" smtClean="0">
                          <a:solidFill>
                            <a:schemeClr val="tx1"/>
                          </a:solidFill>
                          <a:latin typeface="Cambria"/>
                          <a:ea typeface="Times New Roman"/>
                          <a:cs typeface="Arial"/>
                        </a:rPr>
                        <a:t>hbrown@ntra.com</a:t>
                      </a:r>
                      <a:r>
                        <a:rPr lang="en-US" sz="1200" i="1" u="none" dirty="0" smtClean="0">
                          <a:solidFill>
                            <a:schemeClr val="tx1"/>
                          </a:solidFill>
                          <a:latin typeface="Cambria"/>
                          <a:ea typeface="Times New Roman"/>
                          <a:cs typeface="Arial"/>
                        </a:rPr>
                        <a:t> </a:t>
                      </a:r>
                      <a:r>
                        <a:rPr lang="en-US" sz="1200" i="1" u="none" dirty="0" smtClean="0">
                          <a:latin typeface="Cambria"/>
                          <a:ea typeface="Times New Roman"/>
                          <a:cs typeface="Arial"/>
                        </a:rPr>
                        <a:t> </a:t>
                      </a:r>
                      <a:endParaRPr lang="en-US" sz="1400" i="1" u="none" dirty="0">
                        <a:latin typeface="Tahoma"/>
                        <a:ea typeface="Times New Roman"/>
                        <a:cs typeface="Times New Roman"/>
                      </a:endParaRPr>
                    </a:p>
                    <a:p>
                      <a:pPr marL="0" marR="0">
                        <a:lnSpc>
                          <a:spcPts val="1300"/>
                        </a:lnSpc>
                        <a:spcBef>
                          <a:spcPts val="0"/>
                        </a:spcBef>
                        <a:spcAft>
                          <a:spcPts val="0"/>
                        </a:spcAft>
                      </a:pPr>
                      <a:r>
                        <a:rPr lang="en-US" sz="1200" dirty="0">
                          <a:latin typeface="Cambria"/>
                          <a:ea typeface="Times New Roman"/>
                          <a:cs typeface="Arial"/>
                        </a:rPr>
                        <a:t>859-422-1201 Office</a:t>
                      </a:r>
                      <a:endParaRPr lang="en-US" sz="1400" dirty="0">
                        <a:latin typeface="Tahoma"/>
                        <a:ea typeface="Times New Roman"/>
                        <a:cs typeface="Times New Roman"/>
                      </a:endParaRPr>
                    </a:p>
                    <a:p>
                      <a:pPr marL="0" marR="0">
                        <a:lnSpc>
                          <a:spcPts val="1300"/>
                        </a:lnSpc>
                        <a:spcBef>
                          <a:spcPts val="0"/>
                        </a:spcBef>
                        <a:spcAft>
                          <a:spcPts val="0"/>
                        </a:spcAft>
                      </a:pPr>
                      <a:endParaRPr lang="en-US" sz="1200" b="1" i="1" dirty="0" smtClean="0">
                        <a:latin typeface="Cambria"/>
                        <a:ea typeface="Times New Roman"/>
                        <a:cs typeface="Arial"/>
                      </a:endParaRPr>
                    </a:p>
                    <a:p>
                      <a:pPr marL="0" marR="0">
                        <a:lnSpc>
                          <a:spcPts val="1300"/>
                        </a:lnSpc>
                        <a:spcBef>
                          <a:spcPts val="0"/>
                        </a:spcBef>
                        <a:spcAft>
                          <a:spcPts val="0"/>
                        </a:spcAft>
                      </a:pPr>
                      <a:r>
                        <a:rPr lang="en-US" sz="1200" b="1" i="1" dirty="0" smtClean="0">
                          <a:latin typeface="Cambria"/>
                          <a:ea typeface="Times New Roman"/>
                          <a:cs typeface="Arial"/>
                        </a:rPr>
                        <a:t>Fred </a:t>
                      </a:r>
                      <a:r>
                        <a:rPr lang="en-US" sz="1200" b="1" i="1" dirty="0">
                          <a:latin typeface="Cambria"/>
                          <a:ea typeface="Times New Roman"/>
                          <a:cs typeface="Arial"/>
                        </a:rPr>
                        <a:t>Vickers</a:t>
                      </a:r>
                      <a:r>
                        <a:rPr lang="en-US" sz="1200" dirty="0">
                          <a:latin typeface="Cambria"/>
                          <a:ea typeface="Times New Roman"/>
                          <a:cs typeface="Arial"/>
                        </a:rPr>
                        <a:t> </a:t>
                      </a:r>
                      <a:br>
                        <a:rPr lang="en-US" sz="1200" dirty="0">
                          <a:latin typeface="Cambria"/>
                          <a:ea typeface="Times New Roman"/>
                          <a:cs typeface="Arial"/>
                        </a:rPr>
                      </a:br>
                      <a:r>
                        <a:rPr lang="en-US" sz="1200" dirty="0">
                          <a:latin typeface="Cambria"/>
                          <a:ea typeface="Times New Roman"/>
                          <a:cs typeface="Arial"/>
                        </a:rPr>
                        <a:t>Director of Production </a:t>
                      </a:r>
                      <a:br>
                        <a:rPr lang="en-US" sz="1200" dirty="0">
                          <a:latin typeface="Cambria"/>
                          <a:ea typeface="Times New Roman"/>
                          <a:cs typeface="Arial"/>
                        </a:rPr>
                      </a:br>
                      <a:r>
                        <a:rPr lang="en-US" sz="1200" b="1" i="1" u="none" dirty="0">
                          <a:solidFill>
                            <a:schemeClr val="tx1"/>
                          </a:solidFill>
                          <a:latin typeface="Cambria"/>
                          <a:ea typeface="Times New Roman"/>
                          <a:cs typeface="Arial"/>
                        </a:rPr>
                        <a:t>fvickers@ntra.com</a:t>
                      </a:r>
                      <a:endParaRPr lang="en-US" sz="1400" i="1" u="none"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latin typeface="Cambria"/>
                          <a:ea typeface="Times New Roman"/>
                          <a:cs typeface="Arial"/>
                        </a:rPr>
                        <a:t>859-422-2606 Office</a:t>
                      </a:r>
                      <a:endParaRPr lang="en-US" sz="1400" dirty="0">
                        <a:latin typeface="Tahoma"/>
                        <a:ea typeface="Times New Roman"/>
                        <a:cs typeface="Times New Roman"/>
                      </a:endParaRPr>
                    </a:p>
                    <a:p>
                      <a:pPr marL="0" marR="0">
                        <a:lnSpc>
                          <a:spcPts val="1300"/>
                        </a:lnSpc>
                        <a:spcBef>
                          <a:spcPts val="0"/>
                        </a:spcBef>
                        <a:spcAft>
                          <a:spcPts val="0"/>
                        </a:spcAft>
                      </a:pPr>
                      <a:r>
                        <a:rPr lang="en-US" sz="700" dirty="0">
                          <a:latin typeface="Cambria"/>
                          <a:ea typeface="Times New Roman"/>
                          <a:cs typeface="Arial"/>
                        </a:rPr>
                        <a:t/>
                      </a:r>
                      <a:br>
                        <a:rPr lang="en-US" sz="700" dirty="0">
                          <a:latin typeface="Cambria"/>
                          <a:ea typeface="Times New Roman"/>
                          <a:cs typeface="Arial"/>
                        </a:rPr>
                      </a:br>
                      <a:endParaRPr lang="en-US" sz="800" dirty="0">
                        <a:latin typeface="Tahoma"/>
                        <a:ea typeface="Times New Roman"/>
                        <a:cs typeface="Times New Roman"/>
                      </a:endParaRPr>
                    </a:p>
                  </a:txBody>
                  <a:tcPr marL="0" marR="72571" marT="0" marB="0">
                    <a:lnL>
                      <a:noFill/>
                    </a:lnL>
                    <a:lnR>
                      <a:noFill/>
                    </a:lnR>
                    <a:lnT>
                      <a:noFill/>
                    </a:lnT>
                    <a:lnB>
                      <a:noFill/>
                    </a:lnB>
                  </a:tcPr>
                </a:tc>
                <a:tc>
                  <a:txBody>
                    <a:bodyPr/>
                    <a:lstStyle/>
                    <a:p>
                      <a:pPr marL="0" marR="0">
                        <a:lnSpc>
                          <a:spcPts val="1300"/>
                        </a:lnSpc>
                        <a:spcBef>
                          <a:spcPts val="0"/>
                        </a:spcBef>
                        <a:spcAft>
                          <a:spcPts val="0"/>
                        </a:spcAft>
                      </a:pPr>
                      <a:r>
                        <a:rPr lang="en-US" sz="1200" b="1" i="0" u="sng" dirty="0">
                          <a:solidFill>
                            <a:schemeClr val="tx1"/>
                          </a:solidFill>
                          <a:latin typeface="Cambria"/>
                          <a:ea typeface="Times New Roman"/>
                          <a:cs typeface="Arial"/>
                        </a:rPr>
                        <a:t>SALES STAFF</a:t>
                      </a:r>
                      <a:r>
                        <a:rPr lang="en-US" sz="1200" dirty="0">
                          <a:solidFill>
                            <a:schemeClr val="tx1"/>
                          </a:solidFill>
                          <a:latin typeface="Cambria"/>
                          <a:ea typeface="Times New Roman"/>
                          <a:cs typeface="Arial"/>
                        </a:rPr>
                        <a:t/>
                      </a:r>
                      <a:br>
                        <a:rPr lang="en-US" sz="1200" dirty="0">
                          <a:solidFill>
                            <a:schemeClr val="tx1"/>
                          </a:solidFill>
                          <a:latin typeface="Cambria"/>
                          <a:ea typeface="Times New Roman"/>
                          <a:cs typeface="Arial"/>
                        </a:rPr>
                      </a:br>
                      <a:r>
                        <a:rPr lang="en-US" sz="1200" b="1" i="1" dirty="0">
                          <a:solidFill>
                            <a:schemeClr val="tx1"/>
                          </a:solidFill>
                          <a:latin typeface="Cambria"/>
                          <a:ea typeface="Times New Roman"/>
                          <a:cs typeface="Arial"/>
                        </a:rPr>
                        <a:t>Susan Parks</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 Sales Representative</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(FL/Tracks Territory)</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b="1" i="1" u="none" dirty="0" smtClean="0">
                          <a:solidFill>
                            <a:schemeClr val="tx1"/>
                          </a:solidFill>
                          <a:latin typeface="Cambria"/>
                          <a:ea typeface="Times New Roman"/>
                          <a:cs typeface="Arial"/>
                        </a:rPr>
                        <a:t>sparks@ntra.com</a:t>
                      </a:r>
                      <a:endParaRPr lang="en-US" sz="1200" i="1" u="none" dirty="0" smtClean="0">
                        <a:solidFill>
                          <a:srgbClr val="3F20F6"/>
                        </a:solidFill>
                        <a:latin typeface="Cambria"/>
                        <a:ea typeface="Times New Roman"/>
                        <a:cs typeface="Arial"/>
                      </a:endParaRPr>
                    </a:p>
                    <a:p>
                      <a:pPr marL="0" marR="0">
                        <a:lnSpc>
                          <a:spcPts val="1300"/>
                        </a:lnSpc>
                        <a:spcBef>
                          <a:spcPts val="0"/>
                        </a:spcBef>
                        <a:spcAft>
                          <a:spcPts val="0"/>
                        </a:spcAft>
                      </a:pPr>
                      <a:r>
                        <a:rPr lang="en-US" sz="1200" dirty="0" smtClean="0">
                          <a:solidFill>
                            <a:schemeClr val="tx1"/>
                          </a:solidFill>
                          <a:latin typeface="Cambria"/>
                          <a:ea typeface="Times New Roman"/>
                          <a:cs typeface="Arial"/>
                        </a:rPr>
                        <a:t>352-362-2366 Cellular </a:t>
                      </a:r>
                      <a:endParaRPr lang="en-US" sz="1200" dirty="0" smtClean="0">
                        <a:solidFill>
                          <a:schemeClr val="tx1"/>
                        </a:solidFill>
                        <a:latin typeface="Tahoma"/>
                        <a:ea typeface="Times New Roman"/>
                        <a:cs typeface="Times New Roman"/>
                      </a:endParaRPr>
                    </a:p>
                    <a:p>
                      <a:pPr marL="0" marR="0">
                        <a:lnSpc>
                          <a:spcPts val="1300"/>
                        </a:lnSpc>
                        <a:spcBef>
                          <a:spcPts val="0"/>
                        </a:spcBef>
                        <a:spcAft>
                          <a:spcPts val="0"/>
                        </a:spcAft>
                      </a:pP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b="1" i="1" dirty="0">
                          <a:solidFill>
                            <a:schemeClr val="tx1"/>
                          </a:solidFill>
                          <a:latin typeface="Cambria"/>
                          <a:ea typeface="Times New Roman"/>
                          <a:cs typeface="Arial"/>
                        </a:rPr>
                        <a:t>Steven Driskill</a:t>
                      </a:r>
                      <a:r>
                        <a:rPr lang="en-US" sz="1200" dirty="0">
                          <a:solidFill>
                            <a:schemeClr val="tx1"/>
                          </a:solidFill>
                          <a:latin typeface="Cambria"/>
                          <a:ea typeface="Times New Roman"/>
                          <a:cs typeface="Arial"/>
                        </a:rPr>
                        <a:t> </a:t>
                      </a:r>
                      <a:br>
                        <a:rPr lang="en-US" sz="1200" dirty="0">
                          <a:solidFill>
                            <a:schemeClr val="tx1"/>
                          </a:solidFill>
                          <a:latin typeface="Cambria"/>
                          <a:ea typeface="Times New Roman"/>
                          <a:cs typeface="Arial"/>
                        </a:rPr>
                      </a:br>
                      <a:r>
                        <a:rPr lang="en-US" sz="1200" dirty="0">
                          <a:solidFill>
                            <a:schemeClr val="tx1"/>
                          </a:solidFill>
                          <a:latin typeface="Cambria"/>
                          <a:ea typeface="Times New Roman"/>
                          <a:cs typeface="Arial"/>
                        </a:rPr>
                        <a:t>Sales Representative</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(Southwest Territory)</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b="1" i="1" u="none" strike="noStrike" dirty="0" smtClean="0">
                          <a:solidFill>
                            <a:schemeClr val="tx1"/>
                          </a:solidFill>
                          <a:latin typeface="Cambria"/>
                          <a:ea typeface="Times New Roman"/>
                          <a:cs typeface="Arial"/>
                        </a:rPr>
                        <a:t>sdriskill@ntra.com</a:t>
                      </a:r>
                      <a:r>
                        <a:rPr lang="en-US" sz="1200" dirty="0">
                          <a:solidFill>
                            <a:schemeClr val="tx1"/>
                          </a:solidFill>
                          <a:latin typeface="Cambria"/>
                          <a:ea typeface="Times New Roman"/>
                          <a:cs typeface="Arial"/>
                        </a:rPr>
                        <a:t/>
                      </a:r>
                      <a:br>
                        <a:rPr lang="en-US" sz="1200" dirty="0">
                          <a:solidFill>
                            <a:schemeClr val="tx1"/>
                          </a:solidFill>
                          <a:latin typeface="Cambria"/>
                          <a:ea typeface="Times New Roman"/>
                          <a:cs typeface="Arial"/>
                        </a:rPr>
                      </a:br>
                      <a:r>
                        <a:rPr lang="en-US" sz="1200" dirty="0">
                          <a:solidFill>
                            <a:schemeClr val="tx1"/>
                          </a:solidFill>
                          <a:latin typeface="Cambria"/>
                          <a:ea typeface="Times New Roman"/>
                          <a:cs typeface="Arial"/>
                        </a:rPr>
                        <a:t>918-830-1906 Cellular </a:t>
                      </a:r>
                      <a:br>
                        <a:rPr lang="en-US" sz="1200" dirty="0">
                          <a:solidFill>
                            <a:schemeClr val="tx1"/>
                          </a:solidFill>
                          <a:latin typeface="Cambria"/>
                          <a:ea typeface="Times New Roman"/>
                          <a:cs typeface="Arial"/>
                        </a:rPr>
                      </a:br>
                      <a:r>
                        <a:rPr lang="en-US" sz="1200" b="1" i="1" dirty="0">
                          <a:solidFill>
                            <a:schemeClr val="tx1"/>
                          </a:solidFill>
                          <a:latin typeface="Cambria"/>
                          <a:ea typeface="Times New Roman"/>
                          <a:cs typeface="Arial"/>
                        </a:rPr>
                        <a:t> </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b="1" i="1" dirty="0">
                          <a:solidFill>
                            <a:schemeClr val="tx1"/>
                          </a:solidFill>
                          <a:latin typeface="Cambria"/>
                          <a:ea typeface="Times New Roman"/>
                          <a:cs typeface="Arial"/>
                        </a:rPr>
                        <a:t>Lauren Carlisle</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Sales Representative</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(Great </a:t>
                      </a:r>
                      <a:r>
                        <a:rPr lang="en-US" sz="1200" dirty="0" smtClean="0">
                          <a:solidFill>
                            <a:schemeClr val="tx1"/>
                          </a:solidFill>
                          <a:latin typeface="Cambria"/>
                          <a:ea typeface="Times New Roman"/>
                          <a:cs typeface="Arial"/>
                        </a:rPr>
                        <a:t>Lake/SE </a:t>
                      </a:r>
                      <a:r>
                        <a:rPr lang="en-US" sz="1200" dirty="0">
                          <a:solidFill>
                            <a:schemeClr val="tx1"/>
                          </a:solidFill>
                          <a:latin typeface="Cambria"/>
                          <a:ea typeface="Times New Roman"/>
                          <a:cs typeface="Arial"/>
                        </a:rPr>
                        <a:t>Territory)</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b="1" i="1" u="none" dirty="0" smtClean="0">
                          <a:solidFill>
                            <a:schemeClr val="tx1"/>
                          </a:solidFill>
                          <a:latin typeface="Cambria"/>
                          <a:ea typeface="Times New Roman"/>
                          <a:cs typeface="Arial"/>
                        </a:rPr>
                        <a:t>lcarlisle@ntra.com</a:t>
                      </a:r>
                      <a:endParaRPr lang="en-US" sz="1400" i="1" u="none"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859-806-1086 Cellular</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
                      </a:r>
                      <a:br>
                        <a:rPr lang="en-US" sz="1200" dirty="0">
                          <a:solidFill>
                            <a:schemeClr val="tx1"/>
                          </a:solidFill>
                          <a:latin typeface="Cambria"/>
                          <a:ea typeface="Times New Roman"/>
                          <a:cs typeface="Arial"/>
                        </a:rPr>
                      </a:br>
                      <a:r>
                        <a:rPr lang="en-US" sz="1200" b="1" i="1" dirty="0">
                          <a:solidFill>
                            <a:schemeClr val="tx1"/>
                          </a:solidFill>
                          <a:latin typeface="Cambria"/>
                          <a:ea typeface="Times New Roman"/>
                          <a:cs typeface="Arial"/>
                        </a:rPr>
                        <a:t>Jim Lawson</a:t>
                      </a:r>
                      <a:r>
                        <a:rPr lang="en-US" sz="1200" dirty="0">
                          <a:solidFill>
                            <a:schemeClr val="tx1"/>
                          </a:solidFill>
                          <a:latin typeface="Cambria"/>
                          <a:ea typeface="Times New Roman"/>
                          <a:cs typeface="Arial"/>
                        </a:rPr>
                        <a:t/>
                      </a:r>
                      <a:br>
                        <a:rPr lang="en-US" sz="1200" dirty="0">
                          <a:solidFill>
                            <a:schemeClr val="tx1"/>
                          </a:solidFill>
                          <a:latin typeface="Cambria"/>
                          <a:ea typeface="Times New Roman"/>
                          <a:cs typeface="Arial"/>
                        </a:rPr>
                      </a:br>
                      <a:r>
                        <a:rPr lang="en-US" sz="1200" dirty="0">
                          <a:solidFill>
                            <a:schemeClr val="tx1"/>
                          </a:solidFill>
                          <a:latin typeface="Cambria"/>
                          <a:ea typeface="Times New Roman"/>
                          <a:cs typeface="Arial"/>
                        </a:rPr>
                        <a:t>Sales Representative </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a:t>
                      </a:r>
                      <a:r>
                        <a:rPr lang="en-US" sz="1200" dirty="0" smtClean="0">
                          <a:solidFill>
                            <a:schemeClr val="tx1"/>
                          </a:solidFill>
                          <a:latin typeface="Cambria"/>
                          <a:ea typeface="Times New Roman"/>
                          <a:cs typeface="Arial"/>
                        </a:rPr>
                        <a:t>NE/Mid-Atlantic/Canada </a:t>
                      </a:r>
                      <a:r>
                        <a:rPr lang="en-US" sz="1200" dirty="0">
                          <a:solidFill>
                            <a:schemeClr val="tx1"/>
                          </a:solidFill>
                          <a:latin typeface="Cambria"/>
                          <a:ea typeface="Times New Roman"/>
                          <a:cs typeface="Arial"/>
                        </a:rPr>
                        <a:t>Territory)</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b="1" i="1" u="none" dirty="0">
                          <a:solidFill>
                            <a:schemeClr val="tx1"/>
                          </a:solidFill>
                          <a:latin typeface="Cambria"/>
                          <a:ea typeface="Times New Roman"/>
                          <a:cs typeface="Arial"/>
                        </a:rPr>
                        <a:t>jlawson@ntra.com</a:t>
                      </a:r>
                      <a:endParaRPr lang="en-US" sz="1400" i="1" u="none"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859-967-6496 Cellular </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
                      </a:r>
                      <a:br>
                        <a:rPr lang="en-US" sz="1200" dirty="0">
                          <a:solidFill>
                            <a:schemeClr val="tx1"/>
                          </a:solidFill>
                          <a:latin typeface="Cambria"/>
                          <a:ea typeface="Times New Roman"/>
                          <a:cs typeface="Arial"/>
                        </a:rPr>
                      </a:br>
                      <a:r>
                        <a:rPr lang="en-US" sz="1200" b="1" i="1" dirty="0" smtClean="0">
                          <a:solidFill>
                            <a:schemeClr val="tx1"/>
                          </a:solidFill>
                          <a:latin typeface="Cambria"/>
                          <a:ea typeface="Times New Roman"/>
                          <a:cs typeface="Arial"/>
                        </a:rPr>
                        <a:t>Meganne Hoffman</a:t>
                      </a:r>
                      <a:r>
                        <a:rPr lang="en-US" sz="1200" dirty="0">
                          <a:solidFill>
                            <a:schemeClr val="tx1"/>
                          </a:solidFill>
                          <a:latin typeface="Cambria"/>
                          <a:ea typeface="Times New Roman"/>
                          <a:cs typeface="Arial"/>
                        </a:rPr>
                        <a:t/>
                      </a:r>
                      <a:br>
                        <a:rPr lang="en-US" sz="1200" dirty="0">
                          <a:solidFill>
                            <a:schemeClr val="tx1"/>
                          </a:solidFill>
                          <a:latin typeface="Cambria"/>
                          <a:ea typeface="Times New Roman"/>
                          <a:cs typeface="Arial"/>
                        </a:rPr>
                      </a:br>
                      <a:r>
                        <a:rPr lang="en-US" sz="1200" dirty="0">
                          <a:solidFill>
                            <a:schemeClr val="tx1"/>
                          </a:solidFill>
                          <a:latin typeface="Cambria"/>
                          <a:ea typeface="Times New Roman"/>
                          <a:cs typeface="Arial"/>
                        </a:rPr>
                        <a:t>Sales Representative </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1200" dirty="0">
                          <a:solidFill>
                            <a:schemeClr val="tx1"/>
                          </a:solidFill>
                          <a:latin typeface="Cambria"/>
                          <a:ea typeface="Times New Roman"/>
                          <a:cs typeface="Arial"/>
                        </a:rPr>
                        <a:t>(West Coast Territory</a:t>
                      </a:r>
                      <a:r>
                        <a:rPr lang="en-US" sz="1200" dirty="0" smtClean="0">
                          <a:solidFill>
                            <a:schemeClr val="tx1"/>
                          </a:solidFill>
                          <a:latin typeface="Cambria"/>
                          <a:ea typeface="Times New Roman"/>
                          <a:cs typeface="Arial"/>
                        </a:rPr>
                        <a:t>)</a:t>
                      </a:r>
                    </a:p>
                    <a:p>
                      <a:pPr marL="0" marR="0">
                        <a:lnSpc>
                          <a:spcPts val="1300"/>
                        </a:lnSpc>
                        <a:spcBef>
                          <a:spcPts val="0"/>
                        </a:spcBef>
                        <a:spcAft>
                          <a:spcPts val="0"/>
                        </a:spcAft>
                      </a:pPr>
                      <a:r>
                        <a:rPr lang="en-US" sz="1200" b="1" i="1" u="none" dirty="0" smtClean="0">
                          <a:solidFill>
                            <a:schemeClr val="tx1"/>
                          </a:solidFill>
                          <a:latin typeface="Cambria"/>
                          <a:ea typeface="Times New Roman"/>
                          <a:cs typeface="Arial"/>
                        </a:rPr>
                        <a:t>mhoffman@ntra.com</a:t>
                      </a:r>
                      <a:endParaRPr lang="en-US" sz="1200" b="1" i="1" u="none" dirty="0" smtClean="0">
                        <a:solidFill>
                          <a:schemeClr val="tx1"/>
                        </a:solidFill>
                        <a:latin typeface="Cambria"/>
                        <a:ea typeface="Times New Roman"/>
                        <a:cs typeface="Arial"/>
                      </a:endParaRPr>
                    </a:p>
                    <a:p>
                      <a:pPr marL="0" marR="0">
                        <a:lnSpc>
                          <a:spcPts val="1300"/>
                        </a:lnSpc>
                        <a:spcBef>
                          <a:spcPts val="0"/>
                        </a:spcBef>
                        <a:spcAft>
                          <a:spcPts val="0"/>
                        </a:spcAft>
                      </a:pPr>
                      <a:r>
                        <a:rPr lang="en-US" sz="1200" dirty="0" smtClean="0">
                          <a:solidFill>
                            <a:schemeClr val="tx1"/>
                          </a:solidFill>
                          <a:latin typeface="Cambria"/>
                          <a:ea typeface="Times New Roman"/>
                          <a:cs typeface="Arial"/>
                        </a:rPr>
                        <a:t>317-752-8377 Cellular</a:t>
                      </a:r>
                      <a:endParaRPr lang="en-US" sz="1400" dirty="0">
                        <a:solidFill>
                          <a:schemeClr val="tx1"/>
                        </a:solidFill>
                        <a:latin typeface="Tahoma"/>
                        <a:ea typeface="Times New Roman"/>
                        <a:cs typeface="Times New Roman"/>
                      </a:endParaRPr>
                    </a:p>
                    <a:p>
                      <a:pPr marL="0" marR="0">
                        <a:lnSpc>
                          <a:spcPts val="1300"/>
                        </a:lnSpc>
                        <a:spcBef>
                          <a:spcPts val="0"/>
                        </a:spcBef>
                        <a:spcAft>
                          <a:spcPts val="0"/>
                        </a:spcAft>
                      </a:pPr>
                      <a:r>
                        <a:rPr lang="en-US" sz="700" dirty="0">
                          <a:solidFill>
                            <a:schemeClr val="tx1"/>
                          </a:solidFill>
                          <a:latin typeface="Cambria"/>
                          <a:ea typeface="Times New Roman"/>
                          <a:cs typeface="Arial"/>
                        </a:rPr>
                        <a:t/>
                      </a:r>
                      <a:br>
                        <a:rPr lang="en-US" sz="700" dirty="0">
                          <a:solidFill>
                            <a:schemeClr val="tx1"/>
                          </a:solidFill>
                          <a:latin typeface="Cambria"/>
                          <a:ea typeface="Times New Roman"/>
                          <a:cs typeface="Arial"/>
                        </a:rPr>
                      </a:br>
                      <a:endParaRPr lang="en-US" sz="800" dirty="0">
                        <a:solidFill>
                          <a:schemeClr val="tx1"/>
                        </a:solidFill>
                        <a:latin typeface="Tahoma"/>
                        <a:ea typeface="Times New Roman"/>
                        <a:cs typeface="Times New Roman"/>
                      </a:endParaRPr>
                    </a:p>
                  </a:txBody>
                  <a:tcPr marL="0" marR="0" marT="0" marB="0">
                    <a:lnL>
                      <a:noFill/>
                    </a:lnL>
                    <a:lnR>
                      <a:noFill/>
                    </a:lnR>
                    <a:lnT>
                      <a:noFill/>
                    </a:lnT>
                    <a:lnB>
                      <a:noFill/>
                    </a:lnB>
                  </a:tcPr>
                </a:tc>
                <a:tc>
                  <a:txBody>
                    <a:bodyPr/>
                    <a:lstStyle/>
                    <a:p>
                      <a:pPr marL="0" marR="0">
                        <a:lnSpc>
                          <a:spcPts val="1350"/>
                        </a:lnSpc>
                        <a:spcBef>
                          <a:spcPts val="0"/>
                        </a:spcBef>
                        <a:spcAft>
                          <a:spcPts val="0"/>
                        </a:spcAft>
                      </a:pPr>
                      <a:r>
                        <a:rPr lang="en-US" sz="1200" b="1" u="sng" dirty="0">
                          <a:solidFill>
                            <a:schemeClr val="tx1"/>
                          </a:solidFill>
                          <a:latin typeface="Cambria"/>
                          <a:ea typeface="Times New Roman"/>
                          <a:cs typeface="Arial"/>
                        </a:rPr>
                        <a:t>SUPPORT STAFF</a:t>
                      </a:r>
                      <a:endParaRPr lang="en-US" sz="1400" dirty="0">
                        <a:solidFill>
                          <a:schemeClr val="tx1"/>
                        </a:solidFill>
                        <a:latin typeface="Tahoma"/>
                        <a:ea typeface="Times New Roman"/>
                        <a:cs typeface="Times New Roman"/>
                      </a:endParaRPr>
                    </a:p>
                    <a:p>
                      <a:pPr marL="0" marR="0">
                        <a:lnSpc>
                          <a:spcPts val="1350"/>
                        </a:lnSpc>
                        <a:spcBef>
                          <a:spcPts val="0"/>
                        </a:spcBef>
                        <a:spcAft>
                          <a:spcPts val="0"/>
                        </a:spcAft>
                      </a:pPr>
                      <a:r>
                        <a:rPr lang="en-US" sz="1200" b="0" i="1" dirty="0">
                          <a:solidFill>
                            <a:schemeClr val="tx1"/>
                          </a:solidFill>
                          <a:latin typeface="Cambria"/>
                          <a:ea typeface="Times New Roman"/>
                          <a:cs typeface="Arial"/>
                        </a:rPr>
                        <a:t>Anna Johnson</a:t>
                      </a:r>
                      <a:r>
                        <a:rPr lang="en-US" sz="1200" i="1" dirty="0">
                          <a:solidFill>
                            <a:schemeClr val="tx1"/>
                          </a:solidFill>
                          <a:latin typeface="Cambria"/>
                          <a:ea typeface="Times New Roman"/>
                          <a:cs typeface="Arial"/>
                        </a:rPr>
                        <a:t/>
                      </a:r>
                      <a:br>
                        <a:rPr lang="en-US" sz="1200" i="1" dirty="0">
                          <a:solidFill>
                            <a:schemeClr val="tx1"/>
                          </a:solidFill>
                          <a:latin typeface="Cambria"/>
                          <a:ea typeface="Times New Roman"/>
                          <a:cs typeface="Arial"/>
                        </a:rPr>
                      </a:br>
                      <a:r>
                        <a:rPr lang="en-US" sz="1200" b="1" i="1" u="none" dirty="0">
                          <a:solidFill>
                            <a:schemeClr val="tx1"/>
                          </a:solidFill>
                          <a:latin typeface="Cambria"/>
                          <a:ea typeface="Times New Roman"/>
                          <a:cs typeface="Arial"/>
                        </a:rPr>
                        <a:t>ajohnson@ntra.com</a:t>
                      </a:r>
                      <a:endParaRPr lang="en-US" sz="1400" i="1" u="none" dirty="0">
                        <a:solidFill>
                          <a:schemeClr val="tx1"/>
                        </a:solidFill>
                        <a:latin typeface="Tahoma"/>
                        <a:ea typeface="Times New Roman"/>
                        <a:cs typeface="Times New Roman"/>
                      </a:endParaRPr>
                    </a:p>
                    <a:p>
                      <a:pPr marL="0" marR="0">
                        <a:lnSpc>
                          <a:spcPts val="1350"/>
                        </a:lnSpc>
                        <a:spcBef>
                          <a:spcPts val="0"/>
                        </a:spcBef>
                        <a:spcAft>
                          <a:spcPts val="0"/>
                        </a:spcAft>
                      </a:pPr>
                      <a:r>
                        <a:rPr lang="en-US" sz="1200" dirty="0">
                          <a:solidFill>
                            <a:schemeClr val="tx1"/>
                          </a:solidFill>
                          <a:latin typeface="Cambria"/>
                          <a:ea typeface="Times New Roman"/>
                          <a:cs typeface="Arial"/>
                        </a:rPr>
                        <a:t>859-422-1210 Office</a:t>
                      </a:r>
                      <a:endParaRPr lang="en-US" sz="1400" dirty="0">
                        <a:solidFill>
                          <a:schemeClr val="tx1"/>
                        </a:solidFill>
                        <a:latin typeface="Tahoma"/>
                        <a:ea typeface="Times New Roman"/>
                        <a:cs typeface="Times New Roman"/>
                      </a:endParaRPr>
                    </a:p>
                    <a:p>
                      <a:pPr marL="0" marR="0">
                        <a:lnSpc>
                          <a:spcPts val="1350"/>
                        </a:lnSpc>
                        <a:spcBef>
                          <a:spcPts val="0"/>
                        </a:spcBef>
                        <a:spcAft>
                          <a:spcPts val="0"/>
                        </a:spcAft>
                      </a:pPr>
                      <a:endParaRPr lang="en-US" sz="1200" b="1" i="1" dirty="0" smtClean="0">
                        <a:solidFill>
                          <a:schemeClr val="tx1"/>
                        </a:solidFill>
                        <a:latin typeface="Cambria"/>
                        <a:ea typeface="Times New Roman"/>
                        <a:cs typeface="Arial"/>
                      </a:endParaRPr>
                    </a:p>
                    <a:p>
                      <a:pPr marL="0" marR="0">
                        <a:lnSpc>
                          <a:spcPts val="1350"/>
                        </a:lnSpc>
                        <a:spcBef>
                          <a:spcPts val="0"/>
                        </a:spcBef>
                        <a:spcAft>
                          <a:spcPts val="0"/>
                        </a:spcAft>
                      </a:pPr>
                      <a:r>
                        <a:rPr lang="en-US" sz="1200" b="0" i="1" dirty="0" smtClean="0">
                          <a:solidFill>
                            <a:schemeClr val="tx1"/>
                          </a:solidFill>
                          <a:latin typeface="Cambria"/>
                          <a:ea typeface="Times New Roman"/>
                          <a:cs typeface="Arial"/>
                        </a:rPr>
                        <a:t>Jade </a:t>
                      </a:r>
                      <a:r>
                        <a:rPr lang="en-US" sz="1200" b="0" i="1" dirty="0">
                          <a:solidFill>
                            <a:schemeClr val="tx1"/>
                          </a:solidFill>
                          <a:latin typeface="Cambria"/>
                          <a:ea typeface="Times New Roman"/>
                          <a:cs typeface="Arial"/>
                        </a:rPr>
                        <a:t>Cook</a:t>
                      </a:r>
                      <a:endParaRPr lang="en-US" sz="1400" b="0" dirty="0">
                        <a:solidFill>
                          <a:schemeClr val="tx1"/>
                        </a:solidFill>
                        <a:latin typeface="Tahoma"/>
                        <a:ea typeface="Times New Roman"/>
                        <a:cs typeface="Times New Roman"/>
                      </a:endParaRPr>
                    </a:p>
                    <a:p>
                      <a:pPr marL="0" marR="0">
                        <a:lnSpc>
                          <a:spcPts val="1350"/>
                        </a:lnSpc>
                        <a:spcBef>
                          <a:spcPts val="0"/>
                        </a:spcBef>
                        <a:spcAft>
                          <a:spcPts val="0"/>
                        </a:spcAft>
                      </a:pPr>
                      <a:r>
                        <a:rPr lang="en-US" sz="1200" b="1" i="1" u="none" dirty="0">
                          <a:solidFill>
                            <a:schemeClr val="tx1"/>
                          </a:solidFill>
                          <a:latin typeface="Cambria"/>
                          <a:ea typeface="Times New Roman"/>
                          <a:cs typeface="Arial"/>
                        </a:rPr>
                        <a:t>jcook@ntra.com</a:t>
                      </a:r>
                      <a:endParaRPr lang="en-US" sz="1400" i="1" u="none" dirty="0">
                        <a:solidFill>
                          <a:schemeClr val="tx1"/>
                        </a:solidFill>
                        <a:latin typeface="Tahoma"/>
                        <a:ea typeface="Times New Roman"/>
                        <a:cs typeface="Times New Roman"/>
                      </a:endParaRPr>
                    </a:p>
                    <a:p>
                      <a:pPr marL="0" marR="0">
                        <a:lnSpc>
                          <a:spcPts val="1350"/>
                        </a:lnSpc>
                        <a:spcBef>
                          <a:spcPts val="0"/>
                        </a:spcBef>
                        <a:spcAft>
                          <a:spcPts val="0"/>
                        </a:spcAft>
                      </a:pPr>
                      <a:r>
                        <a:rPr lang="en-US" sz="1200" dirty="0">
                          <a:solidFill>
                            <a:schemeClr val="tx1"/>
                          </a:solidFill>
                          <a:latin typeface="Cambria"/>
                          <a:ea typeface="Times New Roman"/>
                          <a:cs typeface="Arial"/>
                        </a:rPr>
                        <a:t>859-422-1212 Office</a:t>
                      </a:r>
                      <a:endParaRPr lang="en-US" sz="1400" dirty="0">
                        <a:solidFill>
                          <a:schemeClr val="tx1"/>
                        </a:solidFill>
                        <a:latin typeface="Tahoma"/>
                        <a:ea typeface="Times New Roman"/>
                        <a:cs typeface="Times New Roman"/>
                      </a:endParaRPr>
                    </a:p>
                    <a:p>
                      <a:pPr marL="0" marR="0">
                        <a:lnSpc>
                          <a:spcPts val="1350"/>
                        </a:lnSpc>
                        <a:spcBef>
                          <a:spcPts val="0"/>
                        </a:spcBef>
                        <a:spcAft>
                          <a:spcPts val="0"/>
                        </a:spcAft>
                      </a:pPr>
                      <a:endParaRPr lang="en-US" sz="1200" b="1" i="1" dirty="0" smtClean="0">
                        <a:solidFill>
                          <a:schemeClr val="tx1"/>
                        </a:solidFill>
                        <a:latin typeface="Cambria"/>
                        <a:ea typeface="Times New Roman"/>
                        <a:cs typeface="Arial"/>
                      </a:endParaRPr>
                    </a:p>
                    <a:p>
                      <a:pPr marL="0" marR="0">
                        <a:lnSpc>
                          <a:spcPts val="1350"/>
                        </a:lnSpc>
                        <a:spcBef>
                          <a:spcPts val="0"/>
                        </a:spcBef>
                        <a:spcAft>
                          <a:spcPts val="0"/>
                        </a:spcAft>
                      </a:pPr>
                      <a:r>
                        <a:rPr lang="en-US" sz="1200" b="0" i="1" dirty="0" smtClean="0">
                          <a:solidFill>
                            <a:schemeClr val="tx1"/>
                          </a:solidFill>
                          <a:latin typeface="Cambria"/>
                          <a:ea typeface="Times New Roman"/>
                          <a:cs typeface="Arial"/>
                        </a:rPr>
                        <a:t>Taylor </a:t>
                      </a:r>
                      <a:r>
                        <a:rPr lang="en-US" sz="1200" b="0" i="1" dirty="0">
                          <a:solidFill>
                            <a:schemeClr val="tx1"/>
                          </a:solidFill>
                          <a:latin typeface="Cambria"/>
                          <a:ea typeface="Times New Roman"/>
                          <a:cs typeface="Arial"/>
                        </a:rPr>
                        <a:t>Porter (Intern)</a:t>
                      </a:r>
                      <a:endParaRPr lang="en-US" sz="1400" b="0" dirty="0">
                        <a:solidFill>
                          <a:schemeClr val="tx1"/>
                        </a:solidFill>
                        <a:latin typeface="Tahoma"/>
                        <a:ea typeface="Times New Roman"/>
                        <a:cs typeface="Times New Roman"/>
                      </a:endParaRPr>
                    </a:p>
                    <a:p>
                      <a:pPr marL="0" marR="0">
                        <a:lnSpc>
                          <a:spcPts val="1350"/>
                        </a:lnSpc>
                        <a:spcBef>
                          <a:spcPts val="0"/>
                        </a:spcBef>
                        <a:spcAft>
                          <a:spcPts val="0"/>
                        </a:spcAft>
                      </a:pPr>
                      <a:r>
                        <a:rPr lang="en-US" sz="1200" b="1" i="1" u="none" dirty="0">
                          <a:solidFill>
                            <a:schemeClr val="tx1"/>
                          </a:solidFill>
                          <a:latin typeface="Cambria"/>
                          <a:ea typeface="Times New Roman"/>
                          <a:cs typeface="Arial"/>
                        </a:rPr>
                        <a:t>tporter@ntra.com</a:t>
                      </a:r>
                      <a:endParaRPr lang="en-US" sz="1400" i="1" u="none" dirty="0">
                        <a:solidFill>
                          <a:schemeClr val="tx1"/>
                        </a:solidFill>
                        <a:latin typeface="Tahoma"/>
                        <a:ea typeface="Times New Roman"/>
                        <a:cs typeface="Times New Roman"/>
                      </a:endParaRPr>
                    </a:p>
                    <a:p>
                      <a:pPr marL="0" marR="0">
                        <a:lnSpc>
                          <a:spcPts val="1350"/>
                        </a:lnSpc>
                        <a:spcBef>
                          <a:spcPts val="0"/>
                        </a:spcBef>
                        <a:spcAft>
                          <a:spcPts val="0"/>
                        </a:spcAft>
                      </a:pPr>
                      <a:r>
                        <a:rPr lang="en-US" sz="1200" dirty="0">
                          <a:solidFill>
                            <a:schemeClr val="tx1"/>
                          </a:solidFill>
                          <a:latin typeface="Cambria"/>
                          <a:ea typeface="Times New Roman"/>
                          <a:cs typeface="Arial"/>
                        </a:rPr>
                        <a:t>859-422-1200 Office</a:t>
                      </a:r>
                      <a:endParaRPr lang="en-US" sz="1400" dirty="0">
                        <a:solidFill>
                          <a:schemeClr val="tx1"/>
                        </a:solidFill>
                        <a:latin typeface="Tahoma"/>
                        <a:ea typeface="Times New Roman"/>
                        <a:cs typeface="Times New Roman"/>
                      </a:endParaRPr>
                    </a:p>
                    <a:p>
                      <a:pPr marL="0" marR="0">
                        <a:lnSpc>
                          <a:spcPts val="1350"/>
                        </a:lnSpc>
                        <a:spcBef>
                          <a:spcPts val="0"/>
                        </a:spcBef>
                        <a:spcAft>
                          <a:spcPts val="0"/>
                        </a:spcAft>
                      </a:pPr>
                      <a:endParaRPr lang="en-US" sz="1200" b="1" u="sng" dirty="0" smtClean="0">
                        <a:solidFill>
                          <a:schemeClr val="tx1"/>
                        </a:solidFill>
                        <a:latin typeface="Cambria"/>
                        <a:ea typeface="Times New Roman"/>
                        <a:cs typeface="Arial"/>
                      </a:endParaRPr>
                    </a:p>
                    <a:p>
                      <a:pPr marL="0" marR="0">
                        <a:lnSpc>
                          <a:spcPts val="1350"/>
                        </a:lnSpc>
                        <a:spcBef>
                          <a:spcPts val="0"/>
                        </a:spcBef>
                        <a:spcAft>
                          <a:spcPts val="0"/>
                        </a:spcAft>
                      </a:pPr>
                      <a:endParaRPr lang="en-US" sz="1200" b="1" u="sng" dirty="0" smtClean="0">
                        <a:solidFill>
                          <a:schemeClr val="tx1"/>
                        </a:solidFill>
                        <a:latin typeface="Cambria"/>
                        <a:ea typeface="Times New Roman"/>
                        <a:cs typeface="Arial"/>
                      </a:endParaRPr>
                    </a:p>
                    <a:p>
                      <a:pPr marL="0" marR="0">
                        <a:lnSpc>
                          <a:spcPts val="1350"/>
                        </a:lnSpc>
                        <a:spcBef>
                          <a:spcPts val="0"/>
                        </a:spcBef>
                        <a:spcAft>
                          <a:spcPts val="0"/>
                        </a:spcAft>
                      </a:pPr>
                      <a:r>
                        <a:rPr lang="en-US" sz="1200" b="1" u="sng" dirty="0" smtClean="0">
                          <a:solidFill>
                            <a:schemeClr val="tx1"/>
                          </a:solidFill>
                          <a:latin typeface="Cambria"/>
                          <a:ea typeface="Times New Roman"/>
                          <a:cs typeface="Arial"/>
                        </a:rPr>
                        <a:t>Creative  </a:t>
                      </a:r>
                      <a:r>
                        <a:rPr lang="en-US" sz="1200" b="1" u="sng" dirty="0">
                          <a:solidFill>
                            <a:schemeClr val="tx1"/>
                          </a:solidFill>
                          <a:latin typeface="Cambria"/>
                          <a:ea typeface="Times New Roman"/>
                          <a:cs typeface="Arial"/>
                        </a:rPr>
                        <a:t>Services</a:t>
                      </a:r>
                      <a:r>
                        <a:rPr lang="en-US" sz="1200" dirty="0">
                          <a:solidFill>
                            <a:schemeClr val="tx1"/>
                          </a:solidFill>
                          <a:latin typeface="Cambria"/>
                          <a:ea typeface="Times New Roman"/>
                          <a:cs typeface="Arial"/>
                        </a:rPr>
                        <a:t/>
                      </a:r>
                      <a:br>
                        <a:rPr lang="en-US" sz="1200" dirty="0">
                          <a:solidFill>
                            <a:schemeClr val="tx1"/>
                          </a:solidFill>
                          <a:latin typeface="Cambria"/>
                          <a:ea typeface="Times New Roman"/>
                          <a:cs typeface="Arial"/>
                        </a:rPr>
                      </a:br>
                      <a:r>
                        <a:rPr lang="en-US" sz="1200" b="1" i="1" dirty="0">
                          <a:solidFill>
                            <a:schemeClr val="tx1"/>
                          </a:solidFill>
                          <a:latin typeface="Cambria"/>
                          <a:ea typeface="Times New Roman"/>
                          <a:cs typeface="Arial"/>
                        </a:rPr>
                        <a:t>C. Bryan Pettigrew</a:t>
                      </a:r>
                      <a:r>
                        <a:rPr lang="en-US" sz="1200" dirty="0">
                          <a:solidFill>
                            <a:schemeClr val="tx1"/>
                          </a:solidFill>
                          <a:latin typeface="Cambria"/>
                          <a:ea typeface="Times New Roman"/>
                          <a:cs typeface="Arial"/>
                        </a:rPr>
                        <a:t/>
                      </a:r>
                      <a:br>
                        <a:rPr lang="en-US" sz="1200" dirty="0">
                          <a:solidFill>
                            <a:schemeClr val="tx1"/>
                          </a:solidFill>
                          <a:latin typeface="Cambria"/>
                          <a:ea typeface="Times New Roman"/>
                          <a:cs typeface="Arial"/>
                        </a:rPr>
                      </a:br>
                      <a:r>
                        <a:rPr lang="en-US" sz="1200" dirty="0">
                          <a:solidFill>
                            <a:schemeClr val="tx1"/>
                          </a:solidFill>
                          <a:latin typeface="Cambria"/>
                          <a:ea typeface="Times New Roman"/>
                          <a:cs typeface="Arial"/>
                        </a:rPr>
                        <a:t>Consultant - NTRA Advantage</a:t>
                      </a:r>
                      <a:br>
                        <a:rPr lang="en-US" sz="1200" dirty="0">
                          <a:solidFill>
                            <a:schemeClr val="tx1"/>
                          </a:solidFill>
                          <a:latin typeface="Cambria"/>
                          <a:ea typeface="Times New Roman"/>
                          <a:cs typeface="Arial"/>
                        </a:rPr>
                      </a:br>
                      <a:r>
                        <a:rPr lang="en-US" sz="1200" b="1" i="1" u="none" dirty="0">
                          <a:solidFill>
                            <a:schemeClr val="tx1"/>
                          </a:solidFill>
                          <a:latin typeface="Cambria"/>
                          <a:ea typeface="Times New Roman"/>
                          <a:cs typeface="Arial"/>
                        </a:rPr>
                        <a:t>bryan@affinitysportsmarketing.com</a:t>
                      </a:r>
                      <a:endParaRPr lang="en-US" sz="1400" i="1" u="none" dirty="0">
                        <a:solidFill>
                          <a:schemeClr val="tx1"/>
                        </a:solidFill>
                        <a:latin typeface="Tahoma"/>
                        <a:ea typeface="Times New Roman"/>
                        <a:cs typeface="Times New Roman"/>
                      </a:endParaRPr>
                    </a:p>
                    <a:p>
                      <a:pPr marL="0" marR="0">
                        <a:lnSpc>
                          <a:spcPts val="1350"/>
                        </a:lnSpc>
                        <a:spcBef>
                          <a:spcPts val="0"/>
                        </a:spcBef>
                        <a:spcAft>
                          <a:spcPts val="0"/>
                        </a:spcAft>
                      </a:pPr>
                      <a:r>
                        <a:rPr lang="en-US" sz="1200" dirty="0">
                          <a:solidFill>
                            <a:schemeClr val="tx1"/>
                          </a:solidFill>
                          <a:latin typeface="Cambria"/>
                          <a:ea typeface="Times New Roman"/>
                          <a:cs typeface="Arial"/>
                        </a:rPr>
                        <a:t>817-825-1375 Cellular</a:t>
                      </a:r>
                      <a:endParaRPr lang="en-US" sz="1400" dirty="0">
                        <a:solidFill>
                          <a:schemeClr val="tx1"/>
                        </a:solidFill>
                        <a:latin typeface="Tahoma"/>
                        <a:ea typeface="Times New Roman"/>
                        <a:cs typeface="Times New Roman"/>
                      </a:endParaRPr>
                    </a:p>
                  </a:txBody>
                  <a:tcPr marL="0" marR="0" marT="0" marB="0">
                    <a:lnL>
                      <a:noFill/>
                    </a:lnL>
                    <a:lnR>
                      <a:noFill/>
                    </a:lnR>
                    <a:lnT>
                      <a:noFill/>
                    </a:lnT>
                    <a:lnB>
                      <a:noFill/>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8"/>
          <p:cNvSpPr>
            <a:spLocks/>
          </p:cNvSpPr>
          <p:nvPr/>
        </p:nvSpPr>
        <p:spPr bwMode="auto">
          <a:xfrm>
            <a:off x="477838" y="684213"/>
            <a:ext cx="1157287" cy="819150"/>
          </a:xfrm>
          <a:custGeom>
            <a:avLst/>
            <a:gdLst>
              <a:gd name="T0" fmla="*/ 2147483647 w 729"/>
              <a:gd name="T1" fmla="*/ 2147483647 h 516"/>
              <a:gd name="T2" fmla="*/ 2147483647 w 729"/>
              <a:gd name="T3" fmla="*/ 2147483647 h 516"/>
              <a:gd name="T4" fmla="*/ 2147483647 w 729"/>
              <a:gd name="T5" fmla="*/ 2147483647 h 516"/>
              <a:gd name="T6" fmla="*/ 2147483647 w 729"/>
              <a:gd name="T7" fmla="*/ 2147483647 h 516"/>
              <a:gd name="T8" fmla="*/ 2147483647 w 729"/>
              <a:gd name="T9" fmla="*/ 2147483647 h 516"/>
              <a:gd name="T10" fmla="*/ 0 w 729"/>
              <a:gd name="T11" fmla="*/ 2147483647 h 516"/>
              <a:gd name="T12" fmla="*/ 2147483647 w 729"/>
              <a:gd name="T13" fmla="*/ 2147483647 h 516"/>
              <a:gd name="T14" fmla="*/ 2147483647 w 729"/>
              <a:gd name="T15" fmla="*/ 2147483647 h 516"/>
              <a:gd name="T16" fmla="*/ 2147483647 w 729"/>
              <a:gd name="T17" fmla="*/ 2147483647 h 516"/>
              <a:gd name="T18" fmla="*/ 2147483647 w 729"/>
              <a:gd name="T19" fmla="*/ 2147483647 h 516"/>
              <a:gd name="T20" fmla="*/ 2147483647 w 729"/>
              <a:gd name="T21" fmla="*/ 2147483647 h 516"/>
              <a:gd name="T22" fmla="*/ 2147483647 w 729"/>
              <a:gd name="T23" fmla="*/ 2147483647 h 516"/>
              <a:gd name="T24" fmla="*/ 2147483647 w 729"/>
              <a:gd name="T25" fmla="*/ 2147483647 h 516"/>
              <a:gd name="T26" fmla="*/ 2147483647 w 729"/>
              <a:gd name="T27" fmla="*/ 2147483647 h 516"/>
              <a:gd name="T28" fmla="*/ 2147483647 w 729"/>
              <a:gd name="T29" fmla="*/ 2147483647 h 516"/>
              <a:gd name="T30" fmla="*/ 2147483647 w 729"/>
              <a:gd name="T31" fmla="*/ 2147483647 h 516"/>
              <a:gd name="T32" fmla="*/ 2147483647 w 729"/>
              <a:gd name="T33" fmla="*/ 2147483647 h 516"/>
              <a:gd name="T34" fmla="*/ 2147483647 w 729"/>
              <a:gd name="T35" fmla="*/ 0 h 516"/>
              <a:gd name="T36" fmla="*/ 2147483647 w 729"/>
              <a:gd name="T37" fmla="*/ 2147483647 h 516"/>
              <a:gd name="T38" fmla="*/ 2147483647 w 729"/>
              <a:gd name="T39" fmla="*/ 2147483647 h 516"/>
              <a:gd name="T40" fmla="*/ 2147483647 w 729"/>
              <a:gd name="T41" fmla="*/ 2147483647 h 516"/>
              <a:gd name="T42" fmla="*/ 2147483647 w 729"/>
              <a:gd name="T43" fmla="*/ 2147483647 h 516"/>
              <a:gd name="T44" fmla="*/ 2147483647 w 729"/>
              <a:gd name="T45" fmla="*/ 2147483647 h 516"/>
              <a:gd name="T46" fmla="*/ 2147483647 w 729"/>
              <a:gd name="T47" fmla="*/ 2147483647 h 516"/>
              <a:gd name="T48" fmla="*/ 2147483647 w 729"/>
              <a:gd name="T49" fmla="*/ 2147483647 h 516"/>
              <a:gd name="T50" fmla="*/ 2147483647 w 729"/>
              <a:gd name="T51" fmla="*/ 2147483647 h 516"/>
              <a:gd name="T52" fmla="*/ 2147483647 w 729"/>
              <a:gd name="T53" fmla="*/ 2147483647 h 516"/>
              <a:gd name="T54" fmla="*/ 2147483647 w 729"/>
              <a:gd name="T55" fmla="*/ 2147483647 h 516"/>
              <a:gd name="T56" fmla="*/ 2147483647 w 729"/>
              <a:gd name="T57" fmla="*/ 2147483647 h 516"/>
              <a:gd name="T58" fmla="*/ 2147483647 w 729"/>
              <a:gd name="T59" fmla="*/ 2147483647 h 516"/>
              <a:gd name="T60" fmla="*/ 2147483647 w 729"/>
              <a:gd name="T61" fmla="*/ 2147483647 h 5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9"/>
              <a:gd name="T94" fmla="*/ 0 h 516"/>
              <a:gd name="T95" fmla="*/ 729 w 729"/>
              <a:gd name="T96" fmla="*/ 516 h 5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9" h="516">
                <a:moveTo>
                  <a:pt x="27" y="112"/>
                </a:moveTo>
                <a:lnTo>
                  <a:pt x="18" y="254"/>
                </a:lnTo>
                <a:lnTo>
                  <a:pt x="35" y="254"/>
                </a:lnTo>
                <a:lnTo>
                  <a:pt x="25" y="285"/>
                </a:lnTo>
                <a:lnTo>
                  <a:pt x="12" y="266"/>
                </a:lnTo>
                <a:lnTo>
                  <a:pt x="0" y="304"/>
                </a:lnTo>
                <a:lnTo>
                  <a:pt x="52" y="332"/>
                </a:lnTo>
                <a:lnTo>
                  <a:pt x="54" y="345"/>
                </a:lnTo>
                <a:lnTo>
                  <a:pt x="67" y="347"/>
                </a:lnTo>
                <a:lnTo>
                  <a:pt x="133" y="451"/>
                </a:lnTo>
                <a:lnTo>
                  <a:pt x="207" y="448"/>
                </a:lnTo>
                <a:lnTo>
                  <a:pt x="262" y="472"/>
                </a:lnTo>
                <a:lnTo>
                  <a:pt x="289" y="469"/>
                </a:lnTo>
                <a:lnTo>
                  <a:pt x="455" y="472"/>
                </a:lnTo>
                <a:lnTo>
                  <a:pt x="645" y="516"/>
                </a:lnTo>
                <a:lnTo>
                  <a:pt x="649" y="459"/>
                </a:lnTo>
                <a:lnTo>
                  <a:pt x="729" y="127"/>
                </a:lnTo>
                <a:lnTo>
                  <a:pt x="224" y="0"/>
                </a:lnTo>
                <a:lnTo>
                  <a:pt x="228" y="97"/>
                </a:lnTo>
                <a:lnTo>
                  <a:pt x="203" y="177"/>
                </a:lnTo>
                <a:lnTo>
                  <a:pt x="200" y="218"/>
                </a:lnTo>
                <a:lnTo>
                  <a:pt x="146" y="232"/>
                </a:lnTo>
                <a:lnTo>
                  <a:pt x="143" y="213"/>
                </a:lnTo>
                <a:lnTo>
                  <a:pt x="186" y="186"/>
                </a:lnTo>
                <a:lnTo>
                  <a:pt x="182" y="163"/>
                </a:lnTo>
                <a:lnTo>
                  <a:pt x="143" y="169"/>
                </a:lnTo>
                <a:lnTo>
                  <a:pt x="173" y="144"/>
                </a:lnTo>
                <a:lnTo>
                  <a:pt x="194" y="127"/>
                </a:lnTo>
                <a:lnTo>
                  <a:pt x="31" y="25"/>
                </a:lnTo>
                <a:lnTo>
                  <a:pt x="18" y="53"/>
                </a:lnTo>
                <a:lnTo>
                  <a:pt x="27" y="112"/>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51" name="Freeform 9"/>
          <p:cNvSpPr>
            <a:spLocks/>
          </p:cNvSpPr>
          <p:nvPr/>
        </p:nvSpPr>
        <p:spPr bwMode="auto">
          <a:xfrm>
            <a:off x="749300" y="733425"/>
            <a:ext cx="53975" cy="60325"/>
          </a:xfrm>
          <a:custGeom>
            <a:avLst/>
            <a:gdLst>
              <a:gd name="T0" fmla="*/ 0 w 34"/>
              <a:gd name="T1" fmla="*/ 2147483647 h 38"/>
              <a:gd name="T2" fmla="*/ 2147483647 w 34"/>
              <a:gd name="T3" fmla="*/ 0 h 38"/>
              <a:gd name="T4" fmla="*/ 2147483647 w 34"/>
              <a:gd name="T5" fmla="*/ 2147483647 h 38"/>
              <a:gd name="T6" fmla="*/ 2147483647 w 34"/>
              <a:gd name="T7" fmla="*/ 2147483647 h 38"/>
              <a:gd name="T8" fmla="*/ 0 w 34"/>
              <a:gd name="T9" fmla="*/ 2147483647 h 38"/>
              <a:gd name="T10" fmla="*/ 0 60000 65536"/>
              <a:gd name="T11" fmla="*/ 0 60000 65536"/>
              <a:gd name="T12" fmla="*/ 0 60000 65536"/>
              <a:gd name="T13" fmla="*/ 0 60000 65536"/>
              <a:gd name="T14" fmla="*/ 0 60000 65536"/>
              <a:gd name="T15" fmla="*/ 0 w 34"/>
              <a:gd name="T16" fmla="*/ 0 h 38"/>
              <a:gd name="T17" fmla="*/ 34 w 34"/>
              <a:gd name="T18" fmla="*/ 38 h 38"/>
            </a:gdLst>
            <a:ahLst/>
            <a:cxnLst>
              <a:cxn ang="T10">
                <a:pos x="T0" y="T1"/>
              </a:cxn>
              <a:cxn ang="T11">
                <a:pos x="T2" y="T3"/>
              </a:cxn>
              <a:cxn ang="T12">
                <a:pos x="T4" y="T5"/>
              </a:cxn>
              <a:cxn ang="T13">
                <a:pos x="T6" y="T7"/>
              </a:cxn>
              <a:cxn ang="T14">
                <a:pos x="T8" y="T9"/>
              </a:cxn>
            </a:cxnLst>
            <a:rect l="T15" t="T16" r="T17" b="T18"/>
            <a:pathLst>
              <a:path w="34" h="38">
                <a:moveTo>
                  <a:pt x="0" y="17"/>
                </a:moveTo>
                <a:lnTo>
                  <a:pt x="27" y="0"/>
                </a:lnTo>
                <a:lnTo>
                  <a:pt x="34" y="17"/>
                </a:lnTo>
                <a:lnTo>
                  <a:pt x="29" y="38"/>
                </a:lnTo>
                <a:lnTo>
                  <a:pt x="0" y="17"/>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52" name="Freeform 10"/>
          <p:cNvSpPr>
            <a:spLocks/>
          </p:cNvSpPr>
          <p:nvPr/>
        </p:nvSpPr>
        <p:spPr bwMode="auto">
          <a:xfrm>
            <a:off x="1547813" y="2424113"/>
            <a:ext cx="977900" cy="1192212"/>
          </a:xfrm>
          <a:custGeom>
            <a:avLst/>
            <a:gdLst>
              <a:gd name="T0" fmla="*/ 2147483647 w 616"/>
              <a:gd name="T1" fmla="*/ 0 h 751"/>
              <a:gd name="T2" fmla="*/ 2147483647 w 616"/>
              <a:gd name="T3" fmla="*/ 2147483647 h 751"/>
              <a:gd name="T4" fmla="*/ 2147483647 w 616"/>
              <a:gd name="T5" fmla="*/ 2147483647 h 751"/>
              <a:gd name="T6" fmla="*/ 2147483647 w 616"/>
              <a:gd name="T7" fmla="*/ 2147483647 h 751"/>
              <a:gd name="T8" fmla="*/ 2147483647 w 616"/>
              <a:gd name="T9" fmla="*/ 2147483647 h 751"/>
              <a:gd name="T10" fmla="*/ 0 w 616"/>
              <a:gd name="T11" fmla="*/ 2147483647 h 751"/>
              <a:gd name="T12" fmla="*/ 2147483647 w 616"/>
              <a:gd name="T13" fmla="*/ 0 h 751"/>
              <a:gd name="T14" fmla="*/ 0 60000 65536"/>
              <a:gd name="T15" fmla="*/ 0 60000 65536"/>
              <a:gd name="T16" fmla="*/ 0 60000 65536"/>
              <a:gd name="T17" fmla="*/ 0 60000 65536"/>
              <a:gd name="T18" fmla="*/ 0 60000 65536"/>
              <a:gd name="T19" fmla="*/ 0 60000 65536"/>
              <a:gd name="T20" fmla="*/ 0 60000 65536"/>
              <a:gd name="T21" fmla="*/ 0 w 616"/>
              <a:gd name="T22" fmla="*/ 0 h 751"/>
              <a:gd name="T23" fmla="*/ 616 w 616"/>
              <a:gd name="T24" fmla="*/ 751 h 7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6" h="751">
                <a:moveTo>
                  <a:pt x="132" y="0"/>
                </a:moveTo>
                <a:lnTo>
                  <a:pt x="432" y="55"/>
                </a:lnTo>
                <a:lnTo>
                  <a:pt x="409" y="186"/>
                </a:lnTo>
                <a:lnTo>
                  <a:pt x="616" y="218"/>
                </a:lnTo>
                <a:lnTo>
                  <a:pt x="536" y="751"/>
                </a:lnTo>
                <a:lnTo>
                  <a:pt x="0" y="661"/>
                </a:lnTo>
                <a:lnTo>
                  <a:pt x="132" y="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53" name="Freeform 11"/>
          <p:cNvSpPr>
            <a:spLocks/>
          </p:cNvSpPr>
          <p:nvPr/>
        </p:nvSpPr>
        <p:spPr bwMode="auto">
          <a:xfrm>
            <a:off x="174625" y="1184275"/>
            <a:ext cx="1377950" cy="1139825"/>
          </a:xfrm>
          <a:custGeom>
            <a:avLst/>
            <a:gdLst>
              <a:gd name="T0" fmla="*/ 0 w 868"/>
              <a:gd name="T1" fmla="*/ 2147483647 h 718"/>
              <a:gd name="T2" fmla="*/ 2147483647 w 868"/>
              <a:gd name="T3" fmla="*/ 2147483647 h 718"/>
              <a:gd name="T4" fmla="*/ 2147483647 w 868"/>
              <a:gd name="T5" fmla="*/ 2147483647 h 718"/>
              <a:gd name="T6" fmla="*/ 2147483647 w 868"/>
              <a:gd name="T7" fmla="*/ 0 h 718"/>
              <a:gd name="T8" fmla="*/ 2147483647 w 868"/>
              <a:gd name="T9" fmla="*/ 2147483647 h 718"/>
              <a:gd name="T10" fmla="*/ 2147483647 w 868"/>
              <a:gd name="T11" fmla="*/ 2147483647 h 718"/>
              <a:gd name="T12" fmla="*/ 2147483647 w 868"/>
              <a:gd name="T13" fmla="*/ 2147483647 h 718"/>
              <a:gd name="T14" fmla="*/ 2147483647 w 868"/>
              <a:gd name="T15" fmla="*/ 2147483647 h 718"/>
              <a:gd name="T16" fmla="*/ 2147483647 w 868"/>
              <a:gd name="T17" fmla="*/ 2147483647 h 718"/>
              <a:gd name="T18" fmla="*/ 2147483647 w 868"/>
              <a:gd name="T19" fmla="*/ 2147483647 h 718"/>
              <a:gd name="T20" fmla="*/ 2147483647 w 868"/>
              <a:gd name="T21" fmla="*/ 2147483647 h 718"/>
              <a:gd name="T22" fmla="*/ 2147483647 w 868"/>
              <a:gd name="T23" fmla="*/ 2147483647 h 718"/>
              <a:gd name="T24" fmla="*/ 2147483647 w 868"/>
              <a:gd name="T25" fmla="*/ 2147483647 h 718"/>
              <a:gd name="T26" fmla="*/ 2147483647 w 868"/>
              <a:gd name="T27" fmla="*/ 2147483647 h 718"/>
              <a:gd name="T28" fmla="*/ 2147483647 w 868"/>
              <a:gd name="T29" fmla="*/ 2147483647 h 718"/>
              <a:gd name="T30" fmla="*/ 2147483647 w 868"/>
              <a:gd name="T31" fmla="*/ 2147483647 h 718"/>
              <a:gd name="T32" fmla="*/ 2147483647 w 868"/>
              <a:gd name="T33" fmla="*/ 2147483647 h 718"/>
              <a:gd name="T34" fmla="*/ 2147483647 w 868"/>
              <a:gd name="T35" fmla="*/ 2147483647 h 718"/>
              <a:gd name="T36" fmla="*/ 2147483647 w 868"/>
              <a:gd name="T37" fmla="*/ 2147483647 h 718"/>
              <a:gd name="T38" fmla="*/ 2147483647 w 868"/>
              <a:gd name="T39" fmla="*/ 2147483647 h 718"/>
              <a:gd name="T40" fmla="*/ 2147483647 w 868"/>
              <a:gd name="T41" fmla="*/ 2147483647 h 718"/>
              <a:gd name="T42" fmla="*/ 2147483647 w 868"/>
              <a:gd name="T43" fmla="*/ 2147483647 h 718"/>
              <a:gd name="T44" fmla="*/ 0 w 868"/>
              <a:gd name="T45" fmla="*/ 2147483647 h 7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8"/>
              <a:gd name="T70" fmla="*/ 0 h 718"/>
              <a:gd name="T71" fmla="*/ 868 w 868"/>
              <a:gd name="T72" fmla="*/ 718 h 7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8" h="718">
                <a:moveTo>
                  <a:pt x="0" y="536"/>
                </a:moveTo>
                <a:lnTo>
                  <a:pt x="38" y="354"/>
                </a:lnTo>
                <a:lnTo>
                  <a:pt x="81" y="301"/>
                </a:lnTo>
                <a:lnTo>
                  <a:pt x="188" y="0"/>
                </a:lnTo>
                <a:lnTo>
                  <a:pt x="243" y="15"/>
                </a:lnTo>
                <a:lnTo>
                  <a:pt x="245" y="28"/>
                </a:lnTo>
                <a:lnTo>
                  <a:pt x="258" y="30"/>
                </a:lnTo>
                <a:lnTo>
                  <a:pt x="324" y="135"/>
                </a:lnTo>
                <a:lnTo>
                  <a:pt x="398" y="131"/>
                </a:lnTo>
                <a:lnTo>
                  <a:pt x="453" y="155"/>
                </a:lnTo>
                <a:lnTo>
                  <a:pt x="480" y="152"/>
                </a:lnTo>
                <a:lnTo>
                  <a:pt x="646" y="155"/>
                </a:lnTo>
                <a:lnTo>
                  <a:pt x="836" y="199"/>
                </a:lnTo>
                <a:lnTo>
                  <a:pt x="846" y="222"/>
                </a:lnTo>
                <a:lnTo>
                  <a:pt x="868" y="254"/>
                </a:lnTo>
                <a:lnTo>
                  <a:pt x="804" y="353"/>
                </a:lnTo>
                <a:lnTo>
                  <a:pt x="762" y="389"/>
                </a:lnTo>
                <a:lnTo>
                  <a:pt x="756" y="415"/>
                </a:lnTo>
                <a:lnTo>
                  <a:pt x="781" y="442"/>
                </a:lnTo>
                <a:lnTo>
                  <a:pt x="755" y="502"/>
                </a:lnTo>
                <a:lnTo>
                  <a:pt x="701" y="718"/>
                </a:lnTo>
                <a:lnTo>
                  <a:pt x="408" y="648"/>
                </a:lnTo>
                <a:lnTo>
                  <a:pt x="0" y="536"/>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54" name="Freeform 12"/>
          <p:cNvSpPr>
            <a:spLocks/>
          </p:cNvSpPr>
          <p:nvPr/>
        </p:nvSpPr>
        <p:spPr bwMode="auto">
          <a:xfrm>
            <a:off x="42863" y="2035175"/>
            <a:ext cx="1371600" cy="2284413"/>
          </a:xfrm>
          <a:custGeom>
            <a:avLst/>
            <a:gdLst>
              <a:gd name="T0" fmla="*/ 2147483647 w 864"/>
              <a:gd name="T1" fmla="*/ 2147483647 h 1439"/>
              <a:gd name="T2" fmla="*/ 2147483647 w 864"/>
              <a:gd name="T3" fmla="*/ 2147483647 h 1439"/>
              <a:gd name="T4" fmla="*/ 2147483647 w 864"/>
              <a:gd name="T5" fmla="*/ 2147483647 h 1439"/>
              <a:gd name="T6" fmla="*/ 2147483647 w 864"/>
              <a:gd name="T7" fmla="*/ 2147483647 h 1439"/>
              <a:gd name="T8" fmla="*/ 2147483647 w 864"/>
              <a:gd name="T9" fmla="*/ 2147483647 h 1439"/>
              <a:gd name="T10" fmla="*/ 2147483647 w 864"/>
              <a:gd name="T11" fmla="*/ 2147483647 h 1439"/>
              <a:gd name="T12" fmla="*/ 2147483647 w 864"/>
              <a:gd name="T13" fmla="*/ 2147483647 h 1439"/>
              <a:gd name="T14" fmla="*/ 2147483647 w 864"/>
              <a:gd name="T15" fmla="*/ 2147483647 h 1439"/>
              <a:gd name="T16" fmla="*/ 2147483647 w 864"/>
              <a:gd name="T17" fmla="*/ 2147483647 h 1439"/>
              <a:gd name="T18" fmla="*/ 2147483647 w 864"/>
              <a:gd name="T19" fmla="*/ 2147483647 h 1439"/>
              <a:gd name="T20" fmla="*/ 2147483647 w 864"/>
              <a:gd name="T21" fmla="*/ 2147483647 h 1439"/>
              <a:gd name="T22" fmla="*/ 2147483647 w 864"/>
              <a:gd name="T23" fmla="*/ 2147483647 h 1439"/>
              <a:gd name="T24" fmla="*/ 2147483647 w 864"/>
              <a:gd name="T25" fmla="*/ 2147483647 h 1439"/>
              <a:gd name="T26" fmla="*/ 2147483647 w 864"/>
              <a:gd name="T27" fmla="*/ 2147483647 h 1439"/>
              <a:gd name="T28" fmla="*/ 2147483647 w 864"/>
              <a:gd name="T29" fmla="*/ 2147483647 h 1439"/>
              <a:gd name="T30" fmla="*/ 2147483647 w 864"/>
              <a:gd name="T31" fmla="*/ 2147483647 h 1439"/>
              <a:gd name="T32" fmla="*/ 2147483647 w 864"/>
              <a:gd name="T33" fmla="*/ 2147483647 h 1439"/>
              <a:gd name="T34" fmla="*/ 2147483647 w 864"/>
              <a:gd name="T35" fmla="*/ 2147483647 h 1439"/>
              <a:gd name="T36" fmla="*/ 2147483647 w 864"/>
              <a:gd name="T37" fmla="*/ 2147483647 h 1439"/>
              <a:gd name="T38" fmla="*/ 2147483647 w 864"/>
              <a:gd name="T39" fmla="*/ 2147483647 h 1439"/>
              <a:gd name="T40" fmla="*/ 2147483647 w 864"/>
              <a:gd name="T41" fmla="*/ 2147483647 h 1439"/>
              <a:gd name="T42" fmla="*/ 2147483647 w 864"/>
              <a:gd name="T43" fmla="*/ 2147483647 h 1439"/>
              <a:gd name="T44" fmla="*/ 2147483647 w 864"/>
              <a:gd name="T45" fmla="*/ 2147483647 h 1439"/>
              <a:gd name="T46" fmla="*/ 2147483647 w 864"/>
              <a:gd name="T47" fmla="*/ 2147483647 h 1439"/>
              <a:gd name="T48" fmla="*/ 2147483647 w 864"/>
              <a:gd name="T49" fmla="*/ 2147483647 h 1439"/>
              <a:gd name="T50" fmla="*/ 2147483647 w 864"/>
              <a:gd name="T51" fmla="*/ 2147483647 h 1439"/>
              <a:gd name="T52" fmla="*/ 2147483647 w 864"/>
              <a:gd name="T53" fmla="*/ 2147483647 h 1439"/>
              <a:gd name="T54" fmla="*/ 2147483647 w 864"/>
              <a:gd name="T55" fmla="*/ 0 h 1439"/>
              <a:gd name="T56" fmla="*/ 2147483647 w 864"/>
              <a:gd name="T57" fmla="*/ 2147483647 h 1439"/>
              <a:gd name="T58" fmla="*/ 0 w 864"/>
              <a:gd name="T59" fmla="*/ 2147483647 h 1439"/>
              <a:gd name="T60" fmla="*/ 2147483647 w 864"/>
              <a:gd name="T61" fmla="*/ 2147483647 h 14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439"/>
              <a:gd name="T95" fmla="*/ 864 w 864"/>
              <a:gd name="T96" fmla="*/ 1439 h 14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439">
                <a:moveTo>
                  <a:pt x="30" y="292"/>
                </a:moveTo>
                <a:lnTo>
                  <a:pt x="5" y="404"/>
                </a:lnTo>
                <a:lnTo>
                  <a:pt x="89" y="584"/>
                </a:lnTo>
                <a:lnTo>
                  <a:pt x="104" y="573"/>
                </a:lnTo>
                <a:lnTo>
                  <a:pt x="128" y="649"/>
                </a:lnTo>
                <a:lnTo>
                  <a:pt x="89" y="596"/>
                </a:lnTo>
                <a:lnTo>
                  <a:pt x="79" y="679"/>
                </a:lnTo>
                <a:lnTo>
                  <a:pt x="125" y="730"/>
                </a:lnTo>
                <a:lnTo>
                  <a:pt x="94" y="800"/>
                </a:lnTo>
                <a:lnTo>
                  <a:pt x="185" y="992"/>
                </a:lnTo>
                <a:lnTo>
                  <a:pt x="164" y="1062"/>
                </a:lnTo>
                <a:lnTo>
                  <a:pt x="284" y="1117"/>
                </a:lnTo>
                <a:lnTo>
                  <a:pt x="328" y="1174"/>
                </a:lnTo>
                <a:lnTo>
                  <a:pt x="377" y="1193"/>
                </a:lnTo>
                <a:lnTo>
                  <a:pt x="379" y="1227"/>
                </a:lnTo>
                <a:lnTo>
                  <a:pt x="411" y="1234"/>
                </a:lnTo>
                <a:lnTo>
                  <a:pt x="481" y="1344"/>
                </a:lnTo>
                <a:lnTo>
                  <a:pt x="481" y="1422"/>
                </a:lnTo>
                <a:lnTo>
                  <a:pt x="788" y="1439"/>
                </a:lnTo>
                <a:lnTo>
                  <a:pt x="769" y="1407"/>
                </a:lnTo>
                <a:lnTo>
                  <a:pt x="779" y="1361"/>
                </a:lnTo>
                <a:lnTo>
                  <a:pt x="828" y="1282"/>
                </a:lnTo>
                <a:lnTo>
                  <a:pt x="864" y="1261"/>
                </a:lnTo>
                <a:lnTo>
                  <a:pt x="843" y="1232"/>
                </a:lnTo>
                <a:lnTo>
                  <a:pt x="828" y="1155"/>
                </a:lnTo>
                <a:lnTo>
                  <a:pt x="388" y="495"/>
                </a:lnTo>
                <a:lnTo>
                  <a:pt x="491" y="112"/>
                </a:lnTo>
                <a:lnTo>
                  <a:pt x="83" y="0"/>
                </a:lnTo>
                <a:lnTo>
                  <a:pt x="72" y="23"/>
                </a:lnTo>
                <a:lnTo>
                  <a:pt x="0" y="192"/>
                </a:lnTo>
                <a:lnTo>
                  <a:pt x="30" y="292"/>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55" name="Freeform 13"/>
          <p:cNvSpPr>
            <a:spLocks/>
          </p:cNvSpPr>
          <p:nvPr/>
        </p:nvSpPr>
        <p:spPr bwMode="auto">
          <a:xfrm>
            <a:off x="658813" y="2212975"/>
            <a:ext cx="1098550" cy="1655763"/>
          </a:xfrm>
          <a:custGeom>
            <a:avLst/>
            <a:gdLst>
              <a:gd name="T0" fmla="*/ 0 w 692"/>
              <a:gd name="T1" fmla="*/ 2147483647 h 1043"/>
              <a:gd name="T2" fmla="*/ 2147483647 w 692"/>
              <a:gd name="T3" fmla="*/ 2147483647 h 1043"/>
              <a:gd name="T4" fmla="*/ 2147483647 w 692"/>
              <a:gd name="T5" fmla="*/ 2147483647 h 1043"/>
              <a:gd name="T6" fmla="*/ 2147483647 w 692"/>
              <a:gd name="T7" fmla="*/ 2147483647 h 1043"/>
              <a:gd name="T8" fmla="*/ 2147483647 w 692"/>
              <a:gd name="T9" fmla="*/ 2147483647 h 1043"/>
              <a:gd name="T10" fmla="*/ 2147483647 w 692"/>
              <a:gd name="T11" fmla="*/ 2147483647 h 1043"/>
              <a:gd name="T12" fmla="*/ 2147483647 w 692"/>
              <a:gd name="T13" fmla="*/ 2147483647 h 1043"/>
              <a:gd name="T14" fmla="*/ 2147483647 w 692"/>
              <a:gd name="T15" fmla="*/ 2147483647 h 1043"/>
              <a:gd name="T16" fmla="*/ 2147483647 w 692"/>
              <a:gd name="T17" fmla="*/ 0 h 1043"/>
              <a:gd name="T18" fmla="*/ 0 w 692"/>
              <a:gd name="T19" fmla="*/ 2147483647 h 10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2"/>
              <a:gd name="T31" fmla="*/ 0 h 1043"/>
              <a:gd name="T32" fmla="*/ 692 w 692"/>
              <a:gd name="T33" fmla="*/ 1043 h 10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2" h="1043">
                <a:moveTo>
                  <a:pt x="0" y="383"/>
                </a:moveTo>
                <a:lnTo>
                  <a:pt x="440" y="1043"/>
                </a:lnTo>
                <a:lnTo>
                  <a:pt x="457" y="902"/>
                </a:lnTo>
                <a:lnTo>
                  <a:pt x="482" y="895"/>
                </a:lnTo>
                <a:lnTo>
                  <a:pt x="524" y="920"/>
                </a:lnTo>
                <a:lnTo>
                  <a:pt x="560" y="794"/>
                </a:lnTo>
                <a:lnTo>
                  <a:pt x="692" y="133"/>
                </a:lnTo>
                <a:lnTo>
                  <a:pt x="396" y="70"/>
                </a:lnTo>
                <a:lnTo>
                  <a:pt x="103" y="0"/>
                </a:lnTo>
                <a:lnTo>
                  <a:pt x="0" y="383"/>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56" name="Freeform 14"/>
          <p:cNvSpPr>
            <a:spLocks/>
          </p:cNvSpPr>
          <p:nvPr/>
        </p:nvSpPr>
        <p:spPr bwMode="auto">
          <a:xfrm>
            <a:off x="1287463" y="885825"/>
            <a:ext cx="1036637" cy="1622425"/>
          </a:xfrm>
          <a:custGeom>
            <a:avLst/>
            <a:gdLst>
              <a:gd name="T0" fmla="*/ 0 w 653"/>
              <a:gd name="T1" fmla="*/ 2147483647 h 1022"/>
              <a:gd name="T2" fmla="*/ 2147483647 w 653"/>
              <a:gd name="T3" fmla="*/ 2147483647 h 1022"/>
              <a:gd name="T4" fmla="*/ 2147483647 w 653"/>
              <a:gd name="T5" fmla="*/ 2147483647 h 1022"/>
              <a:gd name="T6" fmla="*/ 2147483647 w 653"/>
              <a:gd name="T7" fmla="*/ 2147483647 h 1022"/>
              <a:gd name="T8" fmla="*/ 2147483647 w 653"/>
              <a:gd name="T9" fmla="*/ 2147483647 h 1022"/>
              <a:gd name="T10" fmla="*/ 2147483647 w 653"/>
              <a:gd name="T11" fmla="*/ 2147483647 h 1022"/>
              <a:gd name="T12" fmla="*/ 2147483647 w 653"/>
              <a:gd name="T13" fmla="*/ 2147483647 h 1022"/>
              <a:gd name="T14" fmla="*/ 2147483647 w 653"/>
              <a:gd name="T15" fmla="*/ 2147483647 h 1022"/>
              <a:gd name="T16" fmla="*/ 2147483647 w 653"/>
              <a:gd name="T17" fmla="*/ 2147483647 h 1022"/>
              <a:gd name="T18" fmla="*/ 2147483647 w 653"/>
              <a:gd name="T19" fmla="*/ 2147483647 h 1022"/>
              <a:gd name="T20" fmla="*/ 2147483647 w 653"/>
              <a:gd name="T21" fmla="*/ 0 h 1022"/>
              <a:gd name="T22" fmla="*/ 2147483647 w 653"/>
              <a:gd name="T23" fmla="*/ 2147483647 h 1022"/>
              <a:gd name="T24" fmla="*/ 2147483647 w 653"/>
              <a:gd name="T25" fmla="*/ 2147483647 h 1022"/>
              <a:gd name="T26" fmla="*/ 2147483647 w 653"/>
              <a:gd name="T27" fmla="*/ 2147483647 h 1022"/>
              <a:gd name="T28" fmla="*/ 2147483647 w 653"/>
              <a:gd name="T29" fmla="*/ 2147483647 h 1022"/>
              <a:gd name="T30" fmla="*/ 2147483647 w 653"/>
              <a:gd name="T31" fmla="*/ 2147483647 h 1022"/>
              <a:gd name="T32" fmla="*/ 2147483647 w 653"/>
              <a:gd name="T33" fmla="*/ 2147483647 h 1022"/>
              <a:gd name="T34" fmla="*/ 2147483647 w 653"/>
              <a:gd name="T35" fmla="*/ 2147483647 h 1022"/>
              <a:gd name="T36" fmla="*/ 2147483647 w 653"/>
              <a:gd name="T37" fmla="*/ 2147483647 h 1022"/>
              <a:gd name="T38" fmla="*/ 2147483647 w 653"/>
              <a:gd name="T39" fmla="*/ 2147483647 h 1022"/>
              <a:gd name="T40" fmla="*/ 2147483647 w 653"/>
              <a:gd name="T41" fmla="*/ 2147483647 h 1022"/>
              <a:gd name="T42" fmla="*/ 2147483647 w 653"/>
              <a:gd name="T43" fmla="*/ 2147483647 h 1022"/>
              <a:gd name="T44" fmla="*/ 2147483647 w 653"/>
              <a:gd name="T45" fmla="*/ 2147483647 h 1022"/>
              <a:gd name="T46" fmla="*/ 2147483647 w 653"/>
              <a:gd name="T47" fmla="*/ 2147483647 h 1022"/>
              <a:gd name="T48" fmla="*/ 2147483647 w 653"/>
              <a:gd name="T49" fmla="*/ 2147483647 h 1022"/>
              <a:gd name="T50" fmla="*/ 2147483647 w 653"/>
              <a:gd name="T51" fmla="*/ 2147483647 h 1022"/>
              <a:gd name="T52" fmla="*/ 2147483647 w 653"/>
              <a:gd name="T53" fmla="*/ 2147483647 h 1022"/>
              <a:gd name="T54" fmla="*/ 2147483647 w 653"/>
              <a:gd name="T55" fmla="*/ 2147483647 h 1022"/>
              <a:gd name="T56" fmla="*/ 2147483647 w 653"/>
              <a:gd name="T57" fmla="*/ 2147483647 h 1022"/>
              <a:gd name="T58" fmla="*/ 2147483647 w 653"/>
              <a:gd name="T59" fmla="*/ 2147483647 h 1022"/>
              <a:gd name="T60" fmla="*/ 2147483647 w 653"/>
              <a:gd name="T61" fmla="*/ 2147483647 h 1022"/>
              <a:gd name="T62" fmla="*/ 0 w 653"/>
              <a:gd name="T63" fmla="*/ 2147483647 h 10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3"/>
              <a:gd name="T97" fmla="*/ 0 h 1022"/>
              <a:gd name="T98" fmla="*/ 653 w 653"/>
              <a:gd name="T99" fmla="*/ 1022 h 10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3" h="1022">
                <a:moveTo>
                  <a:pt x="0" y="906"/>
                </a:moveTo>
                <a:lnTo>
                  <a:pt x="54" y="690"/>
                </a:lnTo>
                <a:lnTo>
                  <a:pt x="80" y="630"/>
                </a:lnTo>
                <a:lnTo>
                  <a:pt x="55" y="603"/>
                </a:lnTo>
                <a:lnTo>
                  <a:pt x="61" y="577"/>
                </a:lnTo>
                <a:lnTo>
                  <a:pt x="103" y="541"/>
                </a:lnTo>
                <a:lnTo>
                  <a:pt x="167" y="442"/>
                </a:lnTo>
                <a:lnTo>
                  <a:pt x="145" y="410"/>
                </a:lnTo>
                <a:lnTo>
                  <a:pt x="135" y="387"/>
                </a:lnTo>
                <a:lnTo>
                  <a:pt x="139" y="332"/>
                </a:lnTo>
                <a:lnTo>
                  <a:pt x="219" y="0"/>
                </a:lnTo>
                <a:lnTo>
                  <a:pt x="304" y="17"/>
                </a:lnTo>
                <a:lnTo>
                  <a:pt x="275" y="148"/>
                </a:lnTo>
                <a:lnTo>
                  <a:pt x="294" y="194"/>
                </a:lnTo>
                <a:lnTo>
                  <a:pt x="296" y="222"/>
                </a:lnTo>
                <a:lnTo>
                  <a:pt x="287" y="228"/>
                </a:lnTo>
                <a:lnTo>
                  <a:pt x="319" y="258"/>
                </a:lnTo>
                <a:lnTo>
                  <a:pt x="353" y="342"/>
                </a:lnTo>
                <a:lnTo>
                  <a:pt x="365" y="415"/>
                </a:lnTo>
                <a:lnTo>
                  <a:pt x="370" y="455"/>
                </a:lnTo>
                <a:lnTo>
                  <a:pt x="346" y="493"/>
                </a:lnTo>
                <a:lnTo>
                  <a:pt x="363" y="510"/>
                </a:lnTo>
                <a:lnTo>
                  <a:pt x="408" y="486"/>
                </a:lnTo>
                <a:lnTo>
                  <a:pt x="438" y="616"/>
                </a:lnTo>
                <a:lnTo>
                  <a:pt x="459" y="622"/>
                </a:lnTo>
                <a:lnTo>
                  <a:pt x="463" y="660"/>
                </a:lnTo>
                <a:lnTo>
                  <a:pt x="522" y="675"/>
                </a:lnTo>
                <a:lnTo>
                  <a:pt x="613" y="677"/>
                </a:lnTo>
                <a:lnTo>
                  <a:pt x="653" y="694"/>
                </a:lnTo>
                <a:lnTo>
                  <a:pt x="596" y="1022"/>
                </a:lnTo>
                <a:lnTo>
                  <a:pt x="296" y="969"/>
                </a:lnTo>
                <a:lnTo>
                  <a:pt x="0" y="906"/>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57" name="Freeform 15"/>
          <p:cNvSpPr>
            <a:spLocks/>
          </p:cNvSpPr>
          <p:nvPr/>
        </p:nvSpPr>
        <p:spPr bwMode="auto">
          <a:xfrm>
            <a:off x="1724025" y="912813"/>
            <a:ext cx="1770063" cy="1098550"/>
          </a:xfrm>
          <a:custGeom>
            <a:avLst/>
            <a:gdLst>
              <a:gd name="T0" fmla="*/ 2147483647 w 1115"/>
              <a:gd name="T1" fmla="*/ 2147483647 h 692"/>
              <a:gd name="T2" fmla="*/ 2147483647 w 1115"/>
              <a:gd name="T3" fmla="*/ 2147483647 h 692"/>
              <a:gd name="T4" fmla="*/ 2147483647 w 1115"/>
              <a:gd name="T5" fmla="*/ 2147483647 h 692"/>
              <a:gd name="T6" fmla="*/ 2147483647 w 1115"/>
              <a:gd name="T7" fmla="*/ 2147483647 h 692"/>
              <a:gd name="T8" fmla="*/ 2147483647 w 1115"/>
              <a:gd name="T9" fmla="*/ 2147483647 h 692"/>
              <a:gd name="T10" fmla="*/ 2147483647 w 1115"/>
              <a:gd name="T11" fmla="*/ 2147483647 h 692"/>
              <a:gd name="T12" fmla="*/ 2147483647 w 1115"/>
              <a:gd name="T13" fmla="*/ 2147483647 h 692"/>
              <a:gd name="T14" fmla="*/ 2147483647 w 1115"/>
              <a:gd name="T15" fmla="*/ 2147483647 h 692"/>
              <a:gd name="T16" fmla="*/ 2147483647 w 1115"/>
              <a:gd name="T17" fmla="*/ 2147483647 h 692"/>
              <a:gd name="T18" fmla="*/ 2147483647 w 1115"/>
              <a:gd name="T19" fmla="*/ 2147483647 h 692"/>
              <a:gd name="T20" fmla="*/ 2147483647 w 1115"/>
              <a:gd name="T21" fmla="*/ 2147483647 h 692"/>
              <a:gd name="T22" fmla="*/ 2147483647 w 1115"/>
              <a:gd name="T23" fmla="*/ 2147483647 h 692"/>
              <a:gd name="T24" fmla="*/ 2147483647 w 1115"/>
              <a:gd name="T25" fmla="*/ 2147483647 h 692"/>
              <a:gd name="T26" fmla="*/ 2147483647 w 1115"/>
              <a:gd name="T27" fmla="*/ 2147483647 h 692"/>
              <a:gd name="T28" fmla="*/ 2147483647 w 1115"/>
              <a:gd name="T29" fmla="*/ 2147483647 h 692"/>
              <a:gd name="T30" fmla="*/ 2147483647 w 1115"/>
              <a:gd name="T31" fmla="*/ 2147483647 h 692"/>
              <a:gd name="T32" fmla="*/ 2147483647 w 1115"/>
              <a:gd name="T33" fmla="*/ 2147483647 h 692"/>
              <a:gd name="T34" fmla="*/ 2147483647 w 1115"/>
              <a:gd name="T35" fmla="*/ 2147483647 h 692"/>
              <a:gd name="T36" fmla="*/ 2147483647 w 1115"/>
              <a:gd name="T37" fmla="*/ 2147483647 h 692"/>
              <a:gd name="T38" fmla="*/ 2147483647 w 1115"/>
              <a:gd name="T39" fmla="*/ 2147483647 h 692"/>
              <a:gd name="T40" fmla="*/ 2147483647 w 1115"/>
              <a:gd name="T41" fmla="*/ 2147483647 h 692"/>
              <a:gd name="T42" fmla="*/ 2147483647 w 1115"/>
              <a:gd name="T43" fmla="*/ 2147483647 h 692"/>
              <a:gd name="T44" fmla="*/ 2147483647 w 1115"/>
              <a:gd name="T45" fmla="*/ 2147483647 h 692"/>
              <a:gd name="T46" fmla="*/ 2147483647 w 1115"/>
              <a:gd name="T47" fmla="*/ 2147483647 h 692"/>
              <a:gd name="T48" fmla="*/ 2147483647 w 1115"/>
              <a:gd name="T49" fmla="*/ 0 h 692"/>
              <a:gd name="T50" fmla="*/ 0 w 1115"/>
              <a:gd name="T51" fmla="*/ 2147483647 h 692"/>
              <a:gd name="T52" fmla="*/ 2147483647 w 1115"/>
              <a:gd name="T53" fmla="*/ 2147483647 h 6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5"/>
              <a:gd name="T82" fmla="*/ 0 h 692"/>
              <a:gd name="T83" fmla="*/ 1115 w 1115"/>
              <a:gd name="T84" fmla="*/ 692 h 6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5" h="692">
                <a:moveTo>
                  <a:pt x="19" y="177"/>
                </a:moveTo>
                <a:lnTo>
                  <a:pt x="21" y="205"/>
                </a:lnTo>
                <a:lnTo>
                  <a:pt x="12" y="211"/>
                </a:lnTo>
                <a:lnTo>
                  <a:pt x="44" y="241"/>
                </a:lnTo>
                <a:lnTo>
                  <a:pt x="78" y="325"/>
                </a:lnTo>
                <a:lnTo>
                  <a:pt x="90" y="398"/>
                </a:lnTo>
                <a:lnTo>
                  <a:pt x="95" y="438"/>
                </a:lnTo>
                <a:lnTo>
                  <a:pt x="71" y="476"/>
                </a:lnTo>
                <a:lnTo>
                  <a:pt x="88" y="493"/>
                </a:lnTo>
                <a:lnTo>
                  <a:pt x="133" y="469"/>
                </a:lnTo>
                <a:lnTo>
                  <a:pt x="163" y="599"/>
                </a:lnTo>
                <a:lnTo>
                  <a:pt x="184" y="605"/>
                </a:lnTo>
                <a:lnTo>
                  <a:pt x="188" y="643"/>
                </a:lnTo>
                <a:lnTo>
                  <a:pt x="203" y="662"/>
                </a:lnTo>
                <a:lnTo>
                  <a:pt x="247" y="658"/>
                </a:lnTo>
                <a:lnTo>
                  <a:pt x="338" y="660"/>
                </a:lnTo>
                <a:lnTo>
                  <a:pt x="378" y="677"/>
                </a:lnTo>
                <a:lnTo>
                  <a:pt x="389" y="609"/>
                </a:lnTo>
                <a:lnTo>
                  <a:pt x="692" y="654"/>
                </a:lnTo>
                <a:lnTo>
                  <a:pt x="1064" y="692"/>
                </a:lnTo>
                <a:lnTo>
                  <a:pt x="1077" y="567"/>
                </a:lnTo>
                <a:lnTo>
                  <a:pt x="1115" y="163"/>
                </a:lnTo>
                <a:lnTo>
                  <a:pt x="620" y="107"/>
                </a:lnTo>
                <a:lnTo>
                  <a:pt x="376" y="67"/>
                </a:lnTo>
                <a:lnTo>
                  <a:pt x="29" y="0"/>
                </a:lnTo>
                <a:lnTo>
                  <a:pt x="0" y="131"/>
                </a:lnTo>
                <a:lnTo>
                  <a:pt x="19" y="177"/>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58" name="Freeform 16"/>
          <p:cNvSpPr>
            <a:spLocks/>
          </p:cNvSpPr>
          <p:nvPr/>
        </p:nvSpPr>
        <p:spPr bwMode="auto">
          <a:xfrm>
            <a:off x="1219200" y="3473450"/>
            <a:ext cx="1179513" cy="1330325"/>
          </a:xfrm>
          <a:custGeom>
            <a:avLst/>
            <a:gdLst>
              <a:gd name="T0" fmla="*/ 2147483647 w 743"/>
              <a:gd name="T1" fmla="*/ 2147483647 h 838"/>
              <a:gd name="T2" fmla="*/ 2147483647 w 743"/>
              <a:gd name="T3" fmla="*/ 2147483647 h 838"/>
              <a:gd name="T4" fmla="*/ 2147483647 w 743"/>
              <a:gd name="T5" fmla="*/ 2147483647 h 838"/>
              <a:gd name="T6" fmla="*/ 2147483647 w 743"/>
              <a:gd name="T7" fmla="*/ 2147483647 h 838"/>
              <a:gd name="T8" fmla="*/ 2147483647 w 743"/>
              <a:gd name="T9" fmla="*/ 2147483647 h 838"/>
              <a:gd name="T10" fmla="*/ 2147483647 w 743"/>
              <a:gd name="T11" fmla="*/ 2147483647 h 838"/>
              <a:gd name="T12" fmla="*/ 2147483647 w 743"/>
              <a:gd name="T13" fmla="*/ 2147483647 h 838"/>
              <a:gd name="T14" fmla="*/ 2147483647 w 743"/>
              <a:gd name="T15" fmla="*/ 2147483647 h 838"/>
              <a:gd name="T16" fmla="*/ 2147483647 w 743"/>
              <a:gd name="T17" fmla="*/ 2147483647 h 838"/>
              <a:gd name="T18" fmla="*/ 2147483647 w 743"/>
              <a:gd name="T19" fmla="*/ 2147483647 h 838"/>
              <a:gd name="T20" fmla="*/ 2147483647 w 743"/>
              <a:gd name="T21" fmla="*/ 0 h 838"/>
              <a:gd name="T22" fmla="*/ 2147483647 w 743"/>
              <a:gd name="T23" fmla="*/ 2147483647 h 838"/>
              <a:gd name="T24" fmla="*/ 2147483647 w 743"/>
              <a:gd name="T25" fmla="*/ 2147483647 h 838"/>
              <a:gd name="T26" fmla="*/ 2147483647 w 743"/>
              <a:gd name="T27" fmla="*/ 2147483647 h 838"/>
              <a:gd name="T28" fmla="*/ 2147483647 w 743"/>
              <a:gd name="T29" fmla="*/ 2147483647 h 838"/>
              <a:gd name="T30" fmla="*/ 2147483647 w 743"/>
              <a:gd name="T31" fmla="*/ 2147483647 h 838"/>
              <a:gd name="T32" fmla="*/ 0 w 743"/>
              <a:gd name="T33" fmla="*/ 2147483647 h 838"/>
              <a:gd name="T34" fmla="*/ 2147483647 w 743"/>
              <a:gd name="T35" fmla="*/ 2147483647 h 8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3"/>
              <a:gd name="T55" fmla="*/ 0 h 838"/>
              <a:gd name="T56" fmla="*/ 743 w 743"/>
              <a:gd name="T57" fmla="*/ 838 h 8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3" h="838">
                <a:moveTo>
                  <a:pt x="47" y="533"/>
                </a:moveTo>
                <a:lnTo>
                  <a:pt x="28" y="501"/>
                </a:lnTo>
                <a:lnTo>
                  <a:pt x="38" y="455"/>
                </a:lnTo>
                <a:lnTo>
                  <a:pt x="87" y="376"/>
                </a:lnTo>
                <a:lnTo>
                  <a:pt x="123" y="355"/>
                </a:lnTo>
                <a:lnTo>
                  <a:pt x="102" y="326"/>
                </a:lnTo>
                <a:lnTo>
                  <a:pt x="87" y="249"/>
                </a:lnTo>
                <a:lnTo>
                  <a:pt x="104" y="108"/>
                </a:lnTo>
                <a:lnTo>
                  <a:pt x="129" y="101"/>
                </a:lnTo>
                <a:lnTo>
                  <a:pt x="171" y="126"/>
                </a:lnTo>
                <a:lnTo>
                  <a:pt x="207" y="0"/>
                </a:lnTo>
                <a:lnTo>
                  <a:pt x="743" y="90"/>
                </a:lnTo>
                <a:lnTo>
                  <a:pt x="631" y="838"/>
                </a:lnTo>
                <a:lnTo>
                  <a:pt x="466" y="815"/>
                </a:lnTo>
                <a:lnTo>
                  <a:pt x="364" y="787"/>
                </a:lnTo>
                <a:lnTo>
                  <a:pt x="153" y="704"/>
                </a:lnTo>
                <a:lnTo>
                  <a:pt x="0" y="575"/>
                </a:lnTo>
                <a:lnTo>
                  <a:pt x="47" y="533"/>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59" name="Freeform 17"/>
          <p:cNvSpPr>
            <a:spLocks/>
          </p:cNvSpPr>
          <p:nvPr/>
        </p:nvSpPr>
        <p:spPr bwMode="auto">
          <a:xfrm>
            <a:off x="2197100" y="1879600"/>
            <a:ext cx="1216025" cy="977900"/>
          </a:xfrm>
          <a:custGeom>
            <a:avLst/>
            <a:gdLst>
              <a:gd name="T0" fmla="*/ 0 w 766"/>
              <a:gd name="T1" fmla="*/ 2147483647 h 616"/>
              <a:gd name="T2" fmla="*/ 2147483647 w 766"/>
              <a:gd name="T3" fmla="*/ 0 h 616"/>
              <a:gd name="T4" fmla="*/ 2147483647 w 766"/>
              <a:gd name="T5" fmla="*/ 2147483647 h 616"/>
              <a:gd name="T6" fmla="*/ 2147483647 w 766"/>
              <a:gd name="T7" fmla="*/ 2147483647 h 616"/>
              <a:gd name="T8" fmla="*/ 2147483647 w 766"/>
              <a:gd name="T9" fmla="*/ 2147483647 h 616"/>
              <a:gd name="T10" fmla="*/ 2147483647 w 766"/>
              <a:gd name="T11" fmla="*/ 2147483647 h 616"/>
              <a:gd name="T12" fmla="*/ 2147483647 w 766"/>
              <a:gd name="T13" fmla="*/ 2147483647 h 616"/>
              <a:gd name="T14" fmla="*/ 0 w 766"/>
              <a:gd name="T15" fmla="*/ 2147483647 h 616"/>
              <a:gd name="T16" fmla="*/ 0 60000 65536"/>
              <a:gd name="T17" fmla="*/ 0 60000 65536"/>
              <a:gd name="T18" fmla="*/ 0 60000 65536"/>
              <a:gd name="T19" fmla="*/ 0 60000 65536"/>
              <a:gd name="T20" fmla="*/ 0 60000 65536"/>
              <a:gd name="T21" fmla="*/ 0 60000 65536"/>
              <a:gd name="T22" fmla="*/ 0 60000 65536"/>
              <a:gd name="T23" fmla="*/ 0 60000 65536"/>
              <a:gd name="T24" fmla="*/ 0 w 766"/>
              <a:gd name="T25" fmla="*/ 0 h 616"/>
              <a:gd name="T26" fmla="*/ 766 w 766"/>
              <a:gd name="T27" fmla="*/ 616 h 6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6" h="616">
                <a:moveTo>
                  <a:pt x="0" y="529"/>
                </a:moveTo>
                <a:lnTo>
                  <a:pt x="91" y="0"/>
                </a:lnTo>
                <a:lnTo>
                  <a:pt x="394" y="45"/>
                </a:lnTo>
                <a:lnTo>
                  <a:pt x="766" y="83"/>
                </a:lnTo>
                <a:lnTo>
                  <a:pt x="741" y="350"/>
                </a:lnTo>
                <a:lnTo>
                  <a:pt x="717" y="616"/>
                </a:lnTo>
                <a:lnTo>
                  <a:pt x="207" y="561"/>
                </a:lnTo>
                <a:lnTo>
                  <a:pt x="0" y="529"/>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0" name="Freeform 18"/>
          <p:cNvSpPr>
            <a:spLocks/>
          </p:cNvSpPr>
          <p:nvPr/>
        </p:nvSpPr>
        <p:spPr bwMode="auto">
          <a:xfrm>
            <a:off x="2398713" y="2770188"/>
            <a:ext cx="1262062" cy="968375"/>
          </a:xfrm>
          <a:custGeom>
            <a:avLst/>
            <a:gdLst>
              <a:gd name="T0" fmla="*/ 2147483647 w 795"/>
              <a:gd name="T1" fmla="*/ 0 h 610"/>
              <a:gd name="T2" fmla="*/ 2147483647 w 795"/>
              <a:gd name="T3" fmla="*/ 2147483647 h 610"/>
              <a:gd name="T4" fmla="*/ 2147483647 w 795"/>
              <a:gd name="T5" fmla="*/ 2147483647 h 610"/>
              <a:gd name="T6" fmla="*/ 2147483647 w 795"/>
              <a:gd name="T7" fmla="*/ 2147483647 h 610"/>
              <a:gd name="T8" fmla="*/ 2147483647 w 795"/>
              <a:gd name="T9" fmla="*/ 2147483647 h 610"/>
              <a:gd name="T10" fmla="*/ 2147483647 w 795"/>
              <a:gd name="T11" fmla="*/ 2147483647 h 610"/>
              <a:gd name="T12" fmla="*/ 2147483647 w 795"/>
              <a:gd name="T13" fmla="*/ 2147483647 h 610"/>
              <a:gd name="T14" fmla="*/ 0 w 795"/>
              <a:gd name="T15" fmla="*/ 2147483647 h 610"/>
              <a:gd name="T16" fmla="*/ 2147483647 w 795"/>
              <a:gd name="T17" fmla="*/ 0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5"/>
              <a:gd name="T28" fmla="*/ 0 h 610"/>
              <a:gd name="T29" fmla="*/ 795 w 795"/>
              <a:gd name="T30" fmla="*/ 610 h 6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5" h="610">
                <a:moveTo>
                  <a:pt x="80" y="0"/>
                </a:moveTo>
                <a:lnTo>
                  <a:pt x="590" y="55"/>
                </a:lnTo>
                <a:lnTo>
                  <a:pt x="795" y="74"/>
                </a:lnTo>
                <a:lnTo>
                  <a:pt x="785" y="205"/>
                </a:lnTo>
                <a:lnTo>
                  <a:pt x="758" y="610"/>
                </a:lnTo>
                <a:lnTo>
                  <a:pt x="654" y="603"/>
                </a:lnTo>
                <a:lnTo>
                  <a:pt x="328" y="574"/>
                </a:lnTo>
                <a:lnTo>
                  <a:pt x="0" y="533"/>
                </a:lnTo>
                <a:lnTo>
                  <a:pt x="80" y="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1" name="Freeform 19"/>
          <p:cNvSpPr>
            <a:spLocks/>
          </p:cNvSpPr>
          <p:nvPr/>
        </p:nvSpPr>
        <p:spPr bwMode="auto">
          <a:xfrm>
            <a:off x="2220913" y="3616325"/>
            <a:ext cx="1216025" cy="1208088"/>
          </a:xfrm>
          <a:custGeom>
            <a:avLst/>
            <a:gdLst>
              <a:gd name="T0" fmla="*/ 2147483647 w 766"/>
              <a:gd name="T1" fmla="*/ 2147483647 h 761"/>
              <a:gd name="T2" fmla="*/ 2147483647 w 766"/>
              <a:gd name="T3" fmla="*/ 2147483647 h 761"/>
              <a:gd name="T4" fmla="*/ 2147483647 w 766"/>
              <a:gd name="T5" fmla="*/ 2147483647 h 761"/>
              <a:gd name="T6" fmla="*/ 2147483647 w 766"/>
              <a:gd name="T7" fmla="*/ 2147483647 h 761"/>
              <a:gd name="T8" fmla="*/ 2147483647 w 766"/>
              <a:gd name="T9" fmla="*/ 2147483647 h 761"/>
              <a:gd name="T10" fmla="*/ 2147483647 w 766"/>
              <a:gd name="T11" fmla="*/ 2147483647 h 761"/>
              <a:gd name="T12" fmla="*/ 2147483647 w 766"/>
              <a:gd name="T13" fmla="*/ 2147483647 h 761"/>
              <a:gd name="T14" fmla="*/ 2147483647 w 766"/>
              <a:gd name="T15" fmla="*/ 0 h 761"/>
              <a:gd name="T16" fmla="*/ 0 w 766"/>
              <a:gd name="T17" fmla="*/ 2147483647 h 761"/>
              <a:gd name="T18" fmla="*/ 2147483647 w 766"/>
              <a:gd name="T19" fmla="*/ 2147483647 h 7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6"/>
              <a:gd name="T31" fmla="*/ 0 h 761"/>
              <a:gd name="T32" fmla="*/ 766 w 766"/>
              <a:gd name="T33" fmla="*/ 761 h 7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6" h="761">
                <a:moveTo>
                  <a:pt x="97" y="761"/>
                </a:moveTo>
                <a:lnTo>
                  <a:pt x="106" y="705"/>
                </a:lnTo>
                <a:lnTo>
                  <a:pt x="298" y="729"/>
                </a:lnTo>
                <a:lnTo>
                  <a:pt x="288" y="701"/>
                </a:lnTo>
                <a:lnTo>
                  <a:pt x="704" y="739"/>
                </a:lnTo>
                <a:lnTo>
                  <a:pt x="766" y="70"/>
                </a:lnTo>
                <a:lnTo>
                  <a:pt x="440" y="41"/>
                </a:lnTo>
                <a:lnTo>
                  <a:pt x="112" y="0"/>
                </a:lnTo>
                <a:lnTo>
                  <a:pt x="0" y="748"/>
                </a:lnTo>
                <a:lnTo>
                  <a:pt x="97" y="761"/>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2" name="Freeform 20"/>
          <p:cNvSpPr>
            <a:spLocks/>
          </p:cNvSpPr>
          <p:nvPr/>
        </p:nvSpPr>
        <p:spPr bwMode="auto">
          <a:xfrm>
            <a:off x="2678113" y="3838575"/>
            <a:ext cx="2420937" cy="2278063"/>
          </a:xfrm>
          <a:custGeom>
            <a:avLst/>
            <a:gdLst>
              <a:gd name="T0" fmla="*/ 0 w 1525"/>
              <a:gd name="T1" fmla="*/ 2147483647 h 1435"/>
              <a:gd name="T2" fmla="*/ 2147483647 w 1525"/>
              <a:gd name="T3" fmla="*/ 2147483647 h 1435"/>
              <a:gd name="T4" fmla="*/ 2147483647 w 1525"/>
              <a:gd name="T5" fmla="*/ 0 h 1435"/>
              <a:gd name="T6" fmla="*/ 2147483647 w 1525"/>
              <a:gd name="T7" fmla="*/ 2147483647 h 1435"/>
              <a:gd name="T8" fmla="*/ 2147483647 w 1525"/>
              <a:gd name="T9" fmla="*/ 2147483647 h 1435"/>
              <a:gd name="T10" fmla="*/ 2147483647 w 1525"/>
              <a:gd name="T11" fmla="*/ 2147483647 h 1435"/>
              <a:gd name="T12" fmla="*/ 2147483647 w 1525"/>
              <a:gd name="T13" fmla="*/ 2147483647 h 1435"/>
              <a:gd name="T14" fmla="*/ 2147483647 w 1525"/>
              <a:gd name="T15" fmla="*/ 2147483647 h 1435"/>
              <a:gd name="T16" fmla="*/ 2147483647 w 1525"/>
              <a:gd name="T17" fmla="*/ 2147483647 h 1435"/>
              <a:gd name="T18" fmla="*/ 2147483647 w 1525"/>
              <a:gd name="T19" fmla="*/ 2147483647 h 1435"/>
              <a:gd name="T20" fmla="*/ 2147483647 w 1525"/>
              <a:gd name="T21" fmla="*/ 2147483647 h 1435"/>
              <a:gd name="T22" fmla="*/ 2147483647 w 1525"/>
              <a:gd name="T23" fmla="*/ 2147483647 h 1435"/>
              <a:gd name="T24" fmla="*/ 2147483647 w 1525"/>
              <a:gd name="T25" fmla="*/ 2147483647 h 1435"/>
              <a:gd name="T26" fmla="*/ 2147483647 w 1525"/>
              <a:gd name="T27" fmla="*/ 2147483647 h 1435"/>
              <a:gd name="T28" fmla="*/ 2147483647 w 1525"/>
              <a:gd name="T29" fmla="*/ 2147483647 h 1435"/>
              <a:gd name="T30" fmla="*/ 2147483647 w 1525"/>
              <a:gd name="T31" fmla="*/ 2147483647 h 1435"/>
              <a:gd name="T32" fmla="*/ 2147483647 w 1525"/>
              <a:gd name="T33" fmla="*/ 2147483647 h 1435"/>
              <a:gd name="T34" fmla="*/ 2147483647 w 1525"/>
              <a:gd name="T35" fmla="*/ 2147483647 h 1435"/>
              <a:gd name="T36" fmla="*/ 2147483647 w 1525"/>
              <a:gd name="T37" fmla="*/ 2147483647 h 1435"/>
              <a:gd name="T38" fmla="*/ 2147483647 w 1525"/>
              <a:gd name="T39" fmla="*/ 2147483647 h 1435"/>
              <a:gd name="T40" fmla="*/ 2147483647 w 1525"/>
              <a:gd name="T41" fmla="*/ 2147483647 h 1435"/>
              <a:gd name="T42" fmla="*/ 2147483647 w 1525"/>
              <a:gd name="T43" fmla="*/ 2147483647 h 1435"/>
              <a:gd name="T44" fmla="*/ 2147483647 w 1525"/>
              <a:gd name="T45" fmla="*/ 2147483647 h 1435"/>
              <a:gd name="T46" fmla="*/ 2147483647 w 1525"/>
              <a:gd name="T47" fmla="*/ 2147483647 h 1435"/>
              <a:gd name="T48" fmla="*/ 2147483647 w 1525"/>
              <a:gd name="T49" fmla="*/ 2147483647 h 1435"/>
              <a:gd name="T50" fmla="*/ 2147483647 w 1525"/>
              <a:gd name="T51" fmla="*/ 2147483647 h 1435"/>
              <a:gd name="T52" fmla="*/ 2147483647 w 1525"/>
              <a:gd name="T53" fmla="*/ 2147483647 h 1435"/>
              <a:gd name="T54" fmla="*/ 2147483647 w 1525"/>
              <a:gd name="T55" fmla="*/ 2147483647 h 1435"/>
              <a:gd name="T56" fmla="*/ 2147483647 w 1525"/>
              <a:gd name="T57" fmla="*/ 2147483647 h 1435"/>
              <a:gd name="T58" fmla="*/ 2147483647 w 1525"/>
              <a:gd name="T59" fmla="*/ 2147483647 h 1435"/>
              <a:gd name="T60" fmla="*/ 2147483647 w 1525"/>
              <a:gd name="T61" fmla="*/ 2147483647 h 1435"/>
              <a:gd name="T62" fmla="*/ 2147483647 w 1525"/>
              <a:gd name="T63" fmla="*/ 2147483647 h 1435"/>
              <a:gd name="T64" fmla="*/ 2147483647 w 1525"/>
              <a:gd name="T65" fmla="*/ 2147483647 h 1435"/>
              <a:gd name="T66" fmla="*/ 2147483647 w 1525"/>
              <a:gd name="T67" fmla="*/ 2147483647 h 1435"/>
              <a:gd name="T68" fmla="*/ 2147483647 w 1525"/>
              <a:gd name="T69" fmla="*/ 2147483647 h 1435"/>
              <a:gd name="T70" fmla="*/ 2147483647 w 1525"/>
              <a:gd name="T71" fmla="*/ 2147483647 h 1435"/>
              <a:gd name="T72" fmla="*/ 2147483647 w 1525"/>
              <a:gd name="T73" fmla="*/ 2147483647 h 1435"/>
              <a:gd name="T74" fmla="*/ 2147483647 w 1525"/>
              <a:gd name="T75" fmla="*/ 2147483647 h 1435"/>
              <a:gd name="T76" fmla="*/ 2147483647 w 1525"/>
              <a:gd name="T77" fmla="*/ 2147483647 h 1435"/>
              <a:gd name="T78" fmla="*/ 2147483647 w 1525"/>
              <a:gd name="T79" fmla="*/ 2147483647 h 1435"/>
              <a:gd name="T80" fmla="*/ 2147483647 w 1525"/>
              <a:gd name="T81" fmla="*/ 2147483647 h 1435"/>
              <a:gd name="T82" fmla="*/ 2147483647 w 1525"/>
              <a:gd name="T83" fmla="*/ 2147483647 h 1435"/>
              <a:gd name="T84" fmla="*/ 2147483647 w 1525"/>
              <a:gd name="T85" fmla="*/ 2147483647 h 1435"/>
              <a:gd name="T86" fmla="*/ 2147483647 w 1525"/>
              <a:gd name="T87" fmla="*/ 2147483647 h 1435"/>
              <a:gd name="T88" fmla="*/ 2147483647 w 1525"/>
              <a:gd name="T89" fmla="*/ 2147483647 h 1435"/>
              <a:gd name="T90" fmla="*/ 2147483647 w 1525"/>
              <a:gd name="T91" fmla="*/ 2147483647 h 1435"/>
              <a:gd name="T92" fmla="*/ 2147483647 w 1525"/>
              <a:gd name="T93" fmla="*/ 2147483647 h 1435"/>
              <a:gd name="T94" fmla="*/ 2147483647 w 1525"/>
              <a:gd name="T95" fmla="*/ 2147483647 h 1435"/>
              <a:gd name="T96" fmla="*/ 2147483647 w 1525"/>
              <a:gd name="T97" fmla="*/ 2147483647 h 1435"/>
              <a:gd name="T98" fmla="*/ 2147483647 w 1525"/>
              <a:gd name="T99" fmla="*/ 2147483647 h 1435"/>
              <a:gd name="T100" fmla="*/ 0 w 1525"/>
              <a:gd name="T101" fmla="*/ 2147483647 h 14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5"/>
              <a:gd name="T154" fmla="*/ 0 h 1435"/>
              <a:gd name="T155" fmla="*/ 1525 w 1525"/>
              <a:gd name="T156" fmla="*/ 1435 h 14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5" h="1435">
                <a:moveTo>
                  <a:pt x="0" y="561"/>
                </a:moveTo>
                <a:lnTo>
                  <a:pt x="416" y="599"/>
                </a:lnTo>
                <a:lnTo>
                  <a:pt x="473" y="0"/>
                </a:lnTo>
                <a:lnTo>
                  <a:pt x="802" y="19"/>
                </a:lnTo>
                <a:lnTo>
                  <a:pt x="791" y="277"/>
                </a:lnTo>
                <a:lnTo>
                  <a:pt x="823" y="303"/>
                </a:lnTo>
                <a:lnTo>
                  <a:pt x="854" y="303"/>
                </a:lnTo>
                <a:lnTo>
                  <a:pt x="878" y="328"/>
                </a:lnTo>
                <a:lnTo>
                  <a:pt x="928" y="339"/>
                </a:lnTo>
                <a:lnTo>
                  <a:pt x="1026" y="383"/>
                </a:lnTo>
                <a:lnTo>
                  <a:pt x="1045" y="364"/>
                </a:lnTo>
                <a:lnTo>
                  <a:pt x="1110" y="400"/>
                </a:lnTo>
                <a:lnTo>
                  <a:pt x="1195" y="400"/>
                </a:lnTo>
                <a:lnTo>
                  <a:pt x="1254" y="383"/>
                </a:lnTo>
                <a:lnTo>
                  <a:pt x="1333" y="368"/>
                </a:lnTo>
                <a:lnTo>
                  <a:pt x="1409" y="407"/>
                </a:lnTo>
                <a:lnTo>
                  <a:pt x="1421" y="421"/>
                </a:lnTo>
                <a:lnTo>
                  <a:pt x="1458" y="421"/>
                </a:lnTo>
                <a:lnTo>
                  <a:pt x="1468" y="633"/>
                </a:lnTo>
                <a:lnTo>
                  <a:pt x="1525" y="737"/>
                </a:lnTo>
                <a:lnTo>
                  <a:pt x="1504" y="819"/>
                </a:lnTo>
                <a:lnTo>
                  <a:pt x="1508" y="887"/>
                </a:lnTo>
                <a:lnTo>
                  <a:pt x="1481" y="921"/>
                </a:lnTo>
                <a:lnTo>
                  <a:pt x="1493" y="932"/>
                </a:lnTo>
                <a:lnTo>
                  <a:pt x="1430" y="951"/>
                </a:lnTo>
                <a:lnTo>
                  <a:pt x="1381" y="957"/>
                </a:lnTo>
                <a:lnTo>
                  <a:pt x="1390" y="919"/>
                </a:lnTo>
                <a:lnTo>
                  <a:pt x="1362" y="940"/>
                </a:lnTo>
                <a:lnTo>
                  <a:pt x="1364" y="984"/>
                </a:lnTo>
                <a:lnTo>
                  <a:pt x="1331" y="1027"/>
                </a:lnTo>
                <a:lnTo>
                  <a:pt x="1151" y="1118"/>
                </a:lnTo>
                <a:lnTo>
                  <a:pt x="1093" y="1177"/>
                </a:lnTo>
                <a:lnTo>
                  <a:pt x="1041" y="1302"/>
                </a:lnTo>
                <a:lnTo>
                  <a:pt x="1085" y="1435"/>
                </a:lnTo>
                <a:lnTo>
                  <a:pt x="1041" y="1435"/>
                </a:lnTo>
                <a:lnTo>
                  <a:pt x="848" y="1366"/>
                </a:lnTo>
                <a:lnTo>
                  <a:pt x="827" y="1310"/>
                </a:lnTo>
                <a:lnTo>
                  <a:pt x="806" y="1283"/>
                </a:lnTo>
                <a:lnTo>
                  <a:pt x="799" y="1209"/>
                </a:lnTo>
                <a:lnTo>
                  <a:pt x="763" y="1181"/>
                </a:lnTo>
                <a:lnTo>
                  <a:pt x="656" y="982"/>
                </a:lnTo>
                <a:lnTo>
                  <a:pt x="607" y="944"/>
                </a:lnTo>
                <a:lnTo>
                  <a:pt x="592" y="911"/>
                </a:lnTo>
                <a:lnTo>
                  <a:pt x="438" y="904"/>
                </a:lnTo>
                <a:lnTo>
                  <a:pt x="357" y="999"/>
                </a:lnTo>
                <a:lnTo>
                  <a:pt x="217" y="900"/>
                </a:lnTo>
                <a:lnTo>
                  <a:pt x="177" y="764"/>
                </a:lnTo>
                <a:lnTo>
                  <a:pt x="44" y="635"/>
                </a:lnTo>
                <a:lnTo>
                  <a:pt x="27" y="595"/>
                </a:lnTo>
                <a:lnTo>
                  <a:pt x="10" y="589"/>
                </a:lnTo>
                <a:lnTo>
                  <a:pt x="0" y="561"/>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3" name="Freeform 21"/>
          <p:cNvSpPr>
            <a:spLocks/>
          </p:cNvSpPr>
          <p:nvPr/>
        </p:nvSpPr>
        <p:spPr bwMode="auto">
          <a:xfrm>
            <a:off x="3433763" y="1171575"/>
            <a:ext cx="1138237" cy="698500"/>
          </a:xfrm>
          <a:custGeom>
            <a:avLst/>
            <a:gdLst>
              <a:gd name="T0" fmla="*/ 2147483647 w 717"/>
              <a:gd name="T1" fmla="*/ 0 h 440"/>
              <a:gd name="T2" fmla="*/ 2147483647 w 717"/>
              <a:gd name="T3" fmla="*/ 2147483647 h 440"/>
              <a:gd name="T4" fmla="*/ 2147483647 w 717"/>
              <a:gd name="T5" fmla="*/ 2147483647 h 440"/>
              <a:gd name="T6" fmla="*/ 2147483647 w 717"/>
              <a:gd name="T7" fmla="*/ 2147483647 h 440"/>
              <a:gd name="T8" fmla="*/ 2147483647 w 717"/>
              <a:gd name="T9" fmla="*/ 2147483647 h 440"/>
              <a:gd name="T10" fmla="*/ 2147483647 w 717"/>
              <a:gd name="T11" fmla="*/ 2147483647 h 440"/>
              <a:gd name="T12" fmla="*/ 2147483647 w 717"/>
              <a:gd name="T13" fmla="*/ 2147483647 h 440"/>
              <a:gd name="T14" fmla="*/ 0 w 717"/>
              <a:gd name="T15" fmla="*/ 2147483647 h 440"/>
              <a:gd name="T16" fmla="*/ 2147483647 w 717"/>
              <a:gd name="T17" fmla="*/ 0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7"/>
              <a:gd name="T28" fmla="*/ 0 h 440"/>
              <a:gd name="T29" fmla="*/ 717 w 717"/>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7" h="440">
                <a:moveTo>
                  <a:pt x="38" y="0"/>
                </a:moveTo>
                <a:lnTo>
                  <a:pt x="662" y="33"/>
                </a:lnTo>
                <a:lnTo>
                  <a:pt x="666" y="143"/>
                </a:lnTo>
                <a:lnTo>
                  <a:pt x="694" y="232"/>
                </a:lnTo>
                <a:lnTo>
                  <a:pt x="698" y="347"/>
                </a:lnTo>
                <a:lnTo>
                  <a:pt x="717" y="440"/>
                </a:lnTo>
                <a:lnTo>
                  <a:pt x="340" y="429"/>
                </a:lnTo>
                <a:lnTo>
                  <a:pt x="0" y="404"/>
                </a:lnTo>
                <a:lnTo>
                  <a:pt x="38" y="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4" name="Freeform 22"/>
          <p:cNvSpPr>
            <a:spLocks/>
          </p:cNvSpPr>
          <p:nvPr/>
        </p:nvSpPr>
        <p:spPr bwMode="auto">
          <a:xfrm>
            <a:off x="3373438" y="1812925"/>
            <a:ext cx="1216025" cy="795338"/>
          </a:xfrm>
          <a:custGeom>
            <a:avLst/>
            <a:gdLst>
              <a:gd name="T0" fmla="*/ 2147483647 w 766"/>
              <a:gd name="T1" fmla="*/ 0 h 501"/>
              <a:gd name="T2" fmla="*/ 2147483647 w 766"/>
              <a:gd name="T3" fmla="*/ 2147483647 h 501"/>
              <a:gd name="T4" fmla="*/ 2147483647 w 766"/>
              <a:gd name="T5" fmla="*/ 2147483647 h 501"/>
              <a:gd name="T6" fmla="*/ 2147483647 w 766"/>
              <a:gd name="T7" fmla="*/ 2147483647 h 501"/>
              <a:gd name="T8" fmla="*/ 2147483647 w 766"/>
              <a:gd name="T9" fmla="*/ 2147483647 h 501"/>
              <a:gd name="T10" fmla="*/ 2147483647 w 766"/>
              <a:gd name="T11" fmla="*/ 2147483647 h 501"/>
              <a:gd name="T12" fmla="*/ 2147483647 w 766"/>
              <a:gd name="T13" fmla="*/ 2147483647 h 501"/>
              <a:gd name="T14" fmla="*/ 2147483647 w 766"/>
              <a:gd name="T15" fmla="*/ 2147483647 h 501"/>
              <a:gd name="T16" fmla="*/ 2147483647 w 766"/>
              <a:gd name="T17" fmla="*/ 2147483647 h 501"/>
              <a:gd name="T18" fmla="*/ 2147483647 w 766"/>
              <a:gd name="T19" fmla="*/ 2147483647 h 501"/>
              <a:gd name="T20" fmla="*/ 2147483647 w 766"/>
              <a:gd name="T21" fmla="*/ 2147483647 h 501"/>
              <a:gd name="T22" fmla="*/ 2147483647 w 766"/>
              <a:gd name="T23" fmla="*/ 2147483647 h 501"/>
              <a:gd name="T24" fmla="*/ 2147483647 w 766"/>
              <a:gd name="T25" fmla="*/ 2147483647 h 501"/>
              <a:gd name="T26" fmla="*/ 2147483647 w 766"/>
              <a:gd name="T27" fmla="*/ 2147483647 h 501"/>
              <a:gd name="T28" fmla="*/ 2147483647 w 766"/>
              <a:gd name="T29" fmla="*/ 2147483647 h 501"/>
              <a:gd name="T30" fmla="*/ 2147483647 w 766"/>
              <a:gd name="T31" fmla="*/ 2147483647 h 501"/>
              <a:gd name="T32" fmla="*/ 0 w 766"/>
              <a:gd name="T33" fmla="*/ 2147483647 h 501"/>
              <a:gd name="T34" fmla="*/ 2147483647 w 766"/>
              <a:gd name="T35" fmla="*/ 0 h 5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6"/>
              <a:gd name="T55" fmla="*/ 0 h 501"/>
              <a:gd name="T56" fmla="*/ 766 w 766"/>
              <a:gd name="T57" fmla="*/ 501 h 5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6" h="501">
                <a:moveTo>
                  <a:pt x="38" y="0"/>
                </a:moveTo>
                <a:lnTo>
                  <a:pt x="378" y="25"/>
                </a:lnTo>
                <a:lnTo>
                  <a:pt x="755" y="36"/>
                </a:lnTo>
                <a:lnTo>
                  <a:pt x="728" y="84"/>
                </a:lnTo>
                <a:lnTo>
                  <a:pt x="766" y="118"/>
                </a:lnTo>
                <a:lnTo>
                  <a:pt x="764" y="364"/>
                </a:lnTo>
                <a:lnTo>
                  <a:pt x="749" y="362"/>
                </a:lnTo>
                <a:lnTo>
                  <a:pt x="749" y="394"/>
                </a:lnTo>
                <a:lnTo>
                  <a:pt x="763" y="417"/>
                </a:lnTo>
                <a:lnTo>
                  <a:pt x="755" y="442"/>
                </a:lnTo>
                <a:lnTo>
                  <a:pt x="763" y="501"/>
                </a:lnTo>
                <a:lnTo>
                  <a:pt x="746" y="493"/>
                </a:lnTo>
                <a:lnTo>
                  <a:pt x="725" y="472"/>
                </a:lnTo>
                <a:lnTo>
                  <a:pt x="658" y="449"/>
                </a:lnTo>
                <a:lnTo>
                  <a:pt x="592" y="453"/>
                </a:lnTo>
                <a:lnTo>
                  <a:pt x="554" y="425"/>
                </a:lnTo>
                <a:lnTo>
                  <a:pt x="0" y="392"/>
                </a:lnTo>
                <a:lnTo>
                  <a:pt x="38" y="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5" name="Freeform 23"/>
          <p:cNvSpPr>
            <a:spLocks/>
          </p:cNvSpPr>
          <p:nvPr/>
        </p:nvSpPr>
        <p:spPr bwMode="auto">
          <a:xfrm>
            <a:off x="3335338" y="2435225"/>
            <a:ext cx="1425575" cy="695325"/>
          </a:xfrm>
          <a:custGeom>
            <a:avLst/>
            <a:gdLst>
              <a:gd name="T0" fmla="*/ 2147483647 w 898"/>
              <a:gd name="T1" fmla="*/ 0 h 438"/>
              <a:gd name="T2" fmla="*/ 2147483647 w 898"/>
              <a:gd name="T3" fmla="*/ 2147483647 h 438"/>
              <a:gd name="T4" fmla="*/ 2147483647 w 898"/>
              <a:gd name="T5" fmla="*/ 2147483647 h 438"/>
              <a:gd name="T6" fmla="*/ 2147483647 w 898"/>
              <a:gd name="T7" fmla="*/ 2147483647 h 438"/>
              <a:gd name="T8" fmla="*/ 2147483647 w 898"/>
              <a:gd name="T9" fmla="*/ 2147483647 h 438"/>
              <a:gd name="T10" fmla="*/ 2147483647 w 898"/>
              <a:gd name="T11" fmla="*/ 2147483647 h 438"/>
              <a:gd name="T12" fmla="*/ 2147483647 w 898"/>
              <a:gd name="T13" fmla="*/ 2147483647 h 438"/>
              <a:gd name="T14" fmla="*/ 2147483647 w 898"/>
              <a:gd name="T15" fmla="*/ 2147483647 h 438"/>
              <a:gd name="T16" fmla="*/ 2147483647 w 898"/>
              <a:gd name="T17" fmla="*/ 2147483647 h 438"/>
              <a:gd name="T18" fmla="*/ 2147483647 w 898"/>
              <a:gd name="T19" fmla="*/ 2147483647 h 438"/>
              <a:gd name="T20" fmla="*/ 2147483647 w 898"/>
              <a:gd name="T21" fmla="*/ 2147483647 h 438"/>
              <a:gd name="T22" fmla="*/ 2147483647 w 898"/>
              <a:gd name="T23" fmla="*/ 2147483647 h 438"/>
              <a:gd name="T24" fmla="*/ 2147483647 w 898"/>
              <a:gd name="T25" fmla="*/ 2147483647 h 438"/>
              <a:gd name="T26" fmla="*/ 2147483647 w 898"/>
              <a:gd name="T27" fmla="*/ 2147483647 h 438"/>
              <a:gd name="T28" fmla="*/ 2147483647 w 898"/>
              <a:gd name="T29" fmla="*/ 2147483647 h 438"/>
              <a:gd name="T30" fmla="*/ 2147483647 w 898"/>
              <a:gd name="T31" fmla="*/ 2147483647 h 438"/>
              <a:gd name="T32" fmla="*/ 2147483647 w 898"/>
              <a:gd name="T33" fmla="*/ 2147483647 h 438"/>
              <a:gd name="T34" fmla="*/ 0 w 898"/>
              <a:gd name="T35" fmla="*/ 2147483647 h 438"/>
              <a:gd name="T36" fmla="*/ 2147483647 w 898"/>
              <a:gd name="T37" fmla="*/ 0 h 4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8"/>
              <a:gd name="T58" fmla="*/ 0 h 438"/>
              <a:gd name="T59" fmla="*/ 898 w 898"/>
              <a:gd name="T60" fmla="*/ 438 h 4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8" h="438">
                <a:moveTo>
                  <a:pt x="24" y="0"/>
                </a:moveTo>
                <a:lnTo>
                  <a:pt x="578" y="33"/>
                </a:lnTo>
                <a:lnTo>
                  <a:pt x="616" y="61"/>
                </a:lnTo>
                <a:lnTo>
                  <a:pt x="682" y="57"/>
                </a:lnTo>
                <a:lnTo>
                  <a:pt x="749" y="80"/>
                </a:lnTo>
                <a:lnTo>
                  <a:pt x="770" y="101"/>
                </a:lnTo>
                <a:lnTo>
                  <a:pt x="787" y="109"/>
                </a:lnTo>
                <a:lnTo>
                  <a:pt x="817" y="192"/>
                </a:lnTo>
                <a:lnTo>
                  <a:pt x="817" y="217"/>
                </a:lnTo>
                <a:lnTo>
                  <a:pt x="838" y="256"/>
                </a:lnTo>
                <a:lnTo>
                  <a:pt x="847" y="319"/>
                </a:lnTo>
                <a:lnTo>
                  <a:pt x="842" y="338"/>
                </a:lnTo>
                <a:lnTo>
                  <a:pt x="855" y="359"/>
                </a:lnTo>
                <a:lnTo>
                  <a:pt x="898" y="438"/>
                </a:lnTo>
                <a:lnTo>
                  <a:pt x="498" y="435"/>
                </a:lnTo>
                <a:lnTo>
                  <a:pt x="195" y="416"/>
                </a:lnTo>
                <a:lnTo>
                  <a:pt x="205" y="285"/>
                </a:lnTo>
                <a:lnTo>
                  <a:pt x="0" y="266"/>
                </a:lnTo>
                <a:lnTo>
                  <a:pt x="24" y="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6" name="Freeform 24"/>
          <p:cNvSpPr>
            <a:spLocks/>
          </p:cNvSpPr>
          <p:nvPr/>
        </p:nvSpPr>
        <p:spPr bwMode="auto">
          <a:xfrm>
            <a:off x="3602038" y="3095625"/>
            <a:ext cx="1285875" cy="676275"/>
          </a:xfrm>
          <a:custGeom>
            <a:avLst/>
            <a:gdLst>
              <a:gd name="T0" fmla="*/ 2147483647 w 810"/>
              <a:gd name="T1" fmla="*/ 0 h 426"/>
              <a:gd name="T2" fmla="*/ 2147483647 w 810"/>
              <a:gd name="T3" fmla="*/ 2147483647 h 426"/>
              <a:gd name="T4" fmla="*/ 2147483647 w 810"/>
              <a:gd name="T5" fmla="*/ 2147483647 h 426"/>
              <a:gd name="T6" fmla="*/ 2147483647 w 810"/>
              <a:gd name="T7" fmla="*/ 2147483647 h 426"/>
              <a:gd name="T8" fmla="*/ 2147483647 w 810"/>
              <a:gd name="T9" fmla="*/ 2147483647 h 426"/>
              <a:gd name="T10" fmla="*/ 2147483647 w 810"/>
              <a:gd name="T11" fmla="*/ 2147483647 h 426"/>
              <a:gd name="T12" fmla="*/ 2147483647 w 810"/>
              <a:gd name="T13" fmla="*/ 2147483647 h 426"/>
              <a:gd name="T14" fmla="*/ 2147483647 w 810"/>
              <a:gd name="T15" fmla="*/ 2147483647 h 426"/>
              <a:gd name="T16" fmla="*/ 2147483647 w 810"/>
              <a:gd name="T17" fmla="*/ 2147483647 h 426"/>
              <a:gd name="T18" fmla="*/ 2147483647 w 810"/>
              <a:gd name="T19" fmla="*/ 2147483647 h 426"/>
              <a:gd name="T20" fmla="*/ 2147483647 w 810"/>
              <a:gd name="T21" fmla="*/ 2147483647 h 426"/>
              <a:gd name="T22" fmla="*/ 2147483647 w 810"/>
              <a:gd name="T23" fmla="*/ 2147483647 h 426"/>
              <a:gd name="T24" fmla="*/ 0 w 810"/>
              <a:gd name="T25" fmla="*/ 2147483647 h 426"/>
              <a:gd name="T26" fmla="*/ 2147483647 w 810"/>
              <a:gd name="T27" fmla="*/ 0 h 4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0"/>
              <a:gd name="T43" fmla="*/ 0 h 426"/>
              <a:gd name="T44" fmla="*/ 810 w 810"/>
              <a:gd name="T45" fmla="*/ 426 h 4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0" h="426">
                <a:moveTo>
                  <a:pt x="27" y="0"/>
                </a:moveTo>
                <a:lnTo>
                  <a:pt x="330" y="19"/>
                </a:lnTo>
                <a:lnTo>
                  <a:pt x="730" y="22"/>
                </a:lnTo>
                <a:lnTo>
                  <a:pt x="751" y="41"/>
                </a:lnTo>
                <a:lnTo>
                  <a:pt x="765" y="38"/>
                </a:lnTo>
                <a:lnTo>
                  <a:pt x="780" y="58"/>
                </a:lnTo>
                <a:lnTo>
                  <a:pt x="766" y="58"/>
                </a:lnTo>
                <a:lnTo>
                  <a:pt x="753" y="85"/>
                </a:lnTo>
                <a:lnTo>
                  <a:pt x="785" y="130"/>
                </a:lnTo>
                <a:lnTo>
                  <a:pt x="810" y="138"/>
                </a:lnTo>
                <a:lnTo>
                  <a:pt x="806" y="424"/>
                </a:lnTo>
                <a:lnTo>
                  <a:pt x="463" y="426"/>
                </a:lnTo>
                <a:lnTo>
                  <a:pt x="0" y="405"/>
                </a:lnTo>
                <a:lnTo>
                  <a:pt x="27" y="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7" name="Freeform 25"/>
          <p:cNvSpPr>
            <a:spLocks/>
          </p:cNvSpPr>
          <p:nvPr/>
        </p:nvSpPr>
        <p:spPr bwMode="auto">
          <a:xfrm>
            <a:off x="3429000" y="3727450"/>
            <a:ext cx="1492250" cy="757238"/>
          </a:xfrm>
          <a:custGeom>
            <a:avLst/>
            <a:gdLst>
              <a:gd name="T0" fmla="*/ 2147483647 w 940"/>
              <a:gd name="T1" fmla="*/ 0 h 477"/>
              <a:gd name="T2" fmla="*/ 2147483647 w 940"/>
              <a:gd name="T3" fmla="*/ 2147483647 h 477"/>
              <a:gd name="T4" fmla="*/ 2147483647 w 940"/>
              <a:gd name="T5" fmla="*/ 2147483647 h 477"/>
              <a:gd name="T6" fmla="*/ 2147483647 w 940"/>
              <a:gd name="T7" fmla="*/ 2147483647 h 477"/>
              <a:gd name="T8" fmla="*/ 2147483647 w 940"/>
              <a:gd name="T9" fmla="*/ 2147483647 h 477"/>
              <a:gd name="T10" fmla="*/ 2147483647 w 940"/>
              <a:gd name="T11" fmla="*/ 2147483647 h 477"/>
              <a:gd name="T12" fmla="*/ 2147483647 w 940"/>
              <a:gd name="T13" fmla="*/ 2147483647 h 477"/>
              <a:gd name="T14" fmla="*/ 2147483647 w 940"/>
              <a:gd name="T15" fmla="*/ 2147483647 h 477"/>
              <a:gd name="T16" fmla="*/ 2147483647 w 940"/>
              <a:gd name="T17" fmla="*/ 2147483647 h 477"/>
              <a:gd name="T18" fmla="*/ 2147483647 w 940"/>
              <a:gd name="T19" fmla="*/ 2147483647 h 477"/>
              <a:gd name="T20" fmla="*/ 2147483647 w 940"/>
              <a:gd name="T21" fmla="*/ 2147483647 h 477"/>
              <a:gd name="T22" fmla="*/ 2147483647 w 940"/>
              <a:gd name="T23" fmla="*/ 2147483647 h 477"/>
              <a:gd name="T24" fmla="*/ 2147483647 w 940"/>
              <a:gd name="T25" fmla="*/ 2147483647 h 477"/>
              <a:gd name="T26" fmla="*/ 2147483647 w 940"/>
              <a:gd name="T27" fmla="*/ 2147483647 h 477"/>
              <a:gd name="T28" fmla="*/ 2147483647 w 940"/>
              <a:gd name="T29" fmla="*/ 2147483647 h 477"/>
              <a:gd name="T30" fmla="*/ 2147483647 w 940"/>
              <a:gd name="T31" fmla="*/ 2147483647 h 477"/>
              <a:gd name="T32" fmla="*/ 2147483647 w 940"/>
              <a:gd name="T33" fmla="*/ 2147483647 h 477"/>
              <a:gd name="T34" fmla="*/ 2147483647 w 940"/>
              <a:gd name="T35" fmla="*/ 2147483647 h 477"/>
              <a:gd name="T36" fmla="*/ 2147483647 w 940"/>
              <a:gd name="T37" fmla="*/ 2147483647 h 477"/>
              <a:gd name="T38" fmla="*/ 0 w 940"/>
              <a:gd name="T39" fmla="*/ 2147483647 h 477"/>
              <a:gd name="T40" fmla="*/ 2147483647 w 940"/>
              <a:gd name="T41" fmla="*/ 0 h 4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0"/>
              <a:gd name="T64" fmla="*/ 0 h 477"/>
              <a:gd name="T65" fmla="*/ 940 w 940"/>
              <a:gd name="T66" fmla="*/ 477 h 4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0" h="477">
                <a:moveTo>
                  <a:pt x="5" y="0"/>
                </a:moveTo>
                <a:lnTo>
                  <a:pt x="109" y="7"/>
                </a:lnTo>
                <a:lnTo>
                  <a:pt x="572" y="28"/>
                </a:lnTo>
                <a:lnTo>
                  <a:pt x="915" y="26"/>
                </a:lnTo>
                <a:lnTo>
                  <a:pt x="919" y="96"/>
                </a:lnTo>
                <a:lnTo>
                  <a:pt x="940" y="244"/>
                </a:lnTo>
                <a:lnTo>
                  <a:pt x="936" y="477"/>
                </a:lnTo>
                <a:lnTo>
                  <a:pt x="860" y="438"/>
                </a:lnTo>
                <a:lnTo>
                  <a:pt x="781" y="453"/>
                </a:lnTo>
                <a:lnTo>
                  <a:pt x="722" y="470"/>
                </a:lnTo>
                <a:lnTo>
                  <a:pt x="637" y="470"/>
                </a:lnTo>
                <a:lnTo>
                  <a:pt x="572" y="434"/>
                </a:lnTo>
                <a:lnTo>
                  <a:pt x="553" y="453"/>
                </a:lnTo>
                <a:lnTo>
                  <a:pt x="455" y="409"/>
                </a:lnTo>
                <a:lnTo>
                  <a:pt x="405" y="398"/>
                </a:lnTo>
                <a:lnTo>
                  <a:pt x="381" y="373"/>
                </a:lnTo>
                <a:lnTo>
                  <a:pt x="350" y="373"/>
                </a:lnTo>
                <a:lnTo>
                  <a:pt x="318" y="347"/>
                </a:lnTo>
                <a:lnTo>
                  <a:pt x="329" y="89"/>
                </a:lnTo>
                <a:lnTo>
                  <a:pt x="0" y="70"/>
                </a:lnTo>
                <a:lnTo>
                  <a:pt x="5" y="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8" name="Freeform 26"/>
          <p:cNvSpPr>
            <a:spLocks/>
          </p:cNvSpPr>
          <p:nvPr/>
        </p:nvSpPr>
        <p:spPr bwMode="auto">
          <a:xfrm>
            <a:off x="4484688" y="1166813"/>
            <a:ext cx="1125537" cy="1223962"/>
          </a:xfrm>
          <a:custGeom>
            <a:avLst/>
            <a:gdLst>
              <a:gd name="T0" fmla="*/ 2147483647 w 709"/>
              <a:gd name="T1" fmla="*/ 2147483647 h 771"/>
              <a:gd name="T2" fmla="*/ 2147483647 w 709"/>
              <a:gd name="T3" fmla="*/ 2147483647 h 771"/>
              <a:gd name="T4" fmla="*/ 2147483647 w 709"/>
              <a:gd name="T5" fmla="*/ 2147483647 h 771"/>
              <a:gd name="T6" fmla="*/ 2147483647 w 709"/>
              <a:gd name="T7" fmla="*/ 2147483647 h 771"/>
              <a:gd name="T8" fmla="*/ 2147483647 w 709"/>
              <a:gd name="T9" fmla="*/ 2147483647 h 771"/>
              <a:gd name="T10" fmla="*/ 2147483647 w 709"/>
              <a:gd name="T11" fmla="*/ 2147483647 h 771"/>
              <a:gd name="T12" fmla="*/ 2147483647 w 709"/>
              <a:gd name="T13" fmla="*/ 2147483647 h 771"/>
              <a:gd name="T14" fmla="*/ 2147483647 w 709"/>
              <a:gd name="T15" fmla="*/ 2147483647 h 771"/>
              <a:gd name="T16" fmla="*/ 2147483647 w 709"/>
              <a:gd name="T17" fmla="*/ 2147483647 h 771"/>
              <a:gd name="T18" fmla="*/ 2147483647 w 709"/>
              <a:gd name="T19" fmla="*/ 2147483647 h 771"/>
              <a:gd name="T20" fmla="*/ 2147483647 w 709"/>
              <a:gd name="T21" fmla="*/ 2147483647 h 771"/>
              <a:gd name="T22" fmla="*/ 2147483647 w 709"/>
              <a:gd name="T23" fmla="*/ 2147483647 h 771"/>
              <a:gd name="T24" fmla="*/ 2147483647 w 709"/>
              <a:gd name="T25" fmla="*/ 2147483647 h 771"/>
              <a:gd name="T26" fmla="*/ 2147483647 w 709"/>
              <a:gd name="T27" fmla="*/ 2147483647 h 771"/>
              <a:gd name="T28" fmla="*/ 2147483647 w 709"/>
              <a:gd name="T29" fmla="*/ 2147483647 h 771"/>
              <a:gd name="T30" fmla="*/ 2147483647 w 709"/>
              <a:gd name="T31" fmla="*/ 2147483647 h 771"/>
              <a:gd name="T32" fmla="*/ 2147483647 w 709"/>
              <a:gd name="T33" fmla="*/ 2147483647 h 771"/>
              <a:gd name="T34" fmla="*/ 2147483647 w 709"/>
              <a:gd name="T35" fmla="*/ 2147483647 h 771"/>
              <a:gd name="T36" fmla="*/ 2147483647 w 709"/>
              <a:gd name="T37" fmla="*/ 2147483647 h 771"/>
              <a:gd name="T38" fmla="*/ 2147483647 w 709"/>
              <a:gd name="T39" fmla="*/ 2147483647 h 771"/>
              <a:gd name="T40" fmla="*/ 2147483647 w 709"/>
              <a:gd name="T41" fmla="*/ 2147483647 h 771"/>
              <a:gd name="T42" fmla="*/ 2147483647 w 709"/>
              <a:gd name="T43" fmla="*/ 2147483647 h 771"/>
              <a:gd name="T44" fmla="*/ 2147483647 w 709"/>
              <a:gd name="T45" fmla="*/ 2147483647 h 771"/>
              <a:gd name="T46" fmla="*/ 2147483647 w 709"/>
              <a:gd name="T47" fmla="*/ 2147483647 h 771"/>
              <a:gd name="T48" fmla="*/ 2147483647 w 709"/>
              <a:gd name="T49" fmla="*/ 2147483647 h 771"/>
              <a:gd name="T50" fmla="*/ 2147483647 w 709"/>
              <a:gd name="T51" fmla="*/ 2147483647 h 771"/>
              <a:gd name="T52" fmla="*/ 2147483647 w 709"/>
              <a:gd name="T53" fmla="*/ 2147483647 h 771"/>
              <a:gd name="T54" fmla="*/ 2147483647 w 709"/>
              <a:gd name="T55" fmla="*/ 0 h 771"/>
              <a:gd name="T56" fmla="*/ 2147483647 w 709"/>
              <a:gd name="T57" fmla="*/ 0 h 771"/>
              <a:gd name="T58" fmla="*/ 2147483647 w 709"/>
              <a:gd name="T59" fmla="*/ 2147483647 h 771"/>
              <a:gd name="T60" fmla="*/ 0 w 709"/>
              <a:gd name="T61" fmla="*/ 2147483647 h 771"/>
              <a:gd name="T62" fmla="*/ 2147483647 w 709"/>
              <a:gd name="T63" fmla="*/ 2147483647 h 7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771"/>
              <a:gd name="T98" fmla="*/ 709 w 709"/>
              <a:gd name="T99" fmla="*/ 771 h 7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771">
                <a:moveTo>
                  <a:pt x="4" y="146"/>
                </a:moveTo>
                <a:lnTo>
                  <a:pt x="32" y="235"/>
                </a:lnTo>
                <a:lnTo>
                  <a:pt x="36" y="350"/>
                </a:lnTo>
                <a:lnTo>
                  <a:pt x="55" y="443"/>
                </a:lnTo>
                <a:lnTo>
                  <a:pt x="28" y="491"/>
                </a:lnTo>
                <a:lnTo>
                  <a:pt x="66" y="525"/>
                </a:lnTo>
                <a:lnTo>
                  <a:pt x="64" y="771"/>
                </a:lnTo>
                <a:lnTo>
                  <a:pt x="582" y="760"/>
                </a:lnTo>
                <a:lnTo>
                  <a:pt x="573" y="712"/>
                </a:lnTo>
                <a:lnTo>
                  <a:pt x="518" y="671"/>
                </a:lnTo>
                <a:lnTo>
                  <a:pt x="489" y="640"/>
                </a:lnTo>
                <a:lnTo>
                  <a:pt x="419" y="597"/>
                </a:lnTo>
                <a:lnTo>
                  <a:pt x="421" y="525"/>
                </a:lnTo>
                <a:lnTo>
                  <a:pt x="406" y="479"/>
                </a:lnTo>
                <a:lnTo>
                  <a:pt x="465" y="411"/>
                </a:lnTo>
                <a:lnTo>
                  <a:pt x="461" y="343"/>
                </a:lnTo>
                <a:lnTo>
                  <a:pt x="556" y="273"/>
                </a:lnTo>
                <a:lnTo>
                  <a:pt x="578" y="233"/>
                </a:lnTo>
                <a:lnTo>
                  <a:pt x="709" y="165"/>
                </a:lnTo>
                <a:lnTo>
                  <a:pt x="650" y="140"/>
                </a:lnTo>
                <a:lnTo>
                  <a:pt x="599" y="144"/>
                </a:lnTo>
                <a:lnTo>
                  <a:pt x="588" y="125"/>
                </a:lnTo>
                <a:lnTo>
                  <a:pt x="493" y="123"/>
                </a:lnTo>
                <a:lnTo>
                  <a:pt x="430" y="106"/>
                </a:lnTo>
                <a:lnTo>
                  <a:pt x="300" y="92"/>
                </a:lnTo>
                <a:lnTo>
                  <a:pt x="281" y="70"/>
                </a:lnTo>
                <a:lnTo>
                  <a:pt x="228" y="47"/>
                </a:lnTo>
                <a:lnTo>
                  <a:pt x="218" y="0"/>
                </a:lnTo>
                <a:lnTo>
                  <a:pt x="184" y="0"/>
                </a:lnTo>
                <a:lnTo>
                  <a:pt x="184" y="36"/>
                </a:lnTo>
                <a:lnTo>
                  <a:pt x="0" y="36"/>
                </a:lnTo>
                <a:lnTo>
                  <a:pt x="4" y="146"/>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69" name="Freeform 27"/>
          <p:cNvSpPr>
            <a:spLocks/>
          </p:cNvSpPr>
          <p:nvPr/>
        </p:nvSpPr>
        <p:spPr bwMode="auto">
          <a:xfrm>
            <a:off x="4562475" y="2373313"/>
            <a:ext cx="1033463" cy="666750"/>
          </a:xfrm>
          <a:custGeom>
            <a:avLst/>
            <a:gdLst>
              <a:gd name="T0" fmla="*/ 0 w 651"/>
              <a:gd name="T1" fmla="*/ 2147483647 h 420"/>
              <a:gd name="T2" fmla="*/ 2147483647 w 651"/>
              <a:gd name="T3" fmla="*/ 2147483647 h 420"/>
              <a:gd name="T4" fmla="*/ 2147483647 w 651"/>
              <a:gd name="T5" fmla="*/ 2147483647 h 420"/>
              <a:gd name="T6" fmla="*/ 2147483647 w 651"/>
              <a:gd name="T7" fmla="*/ 2147483647 h 420"/>
              <a:gd name="T8" fmla="*/ 2147483647 w 651"/>
              <a:gd name="T9" fmla="*/ 2147483647 h 420"/>
              <a:gd name="T10" fmla="*/ 2147483647 w 651"/>
              <a:gd name="T11" fmla="*/ 2147483647 h 420"/>
              <a:gd name="T12" fmla="*/ 2147483647 w 651"/>
              <a:gd name="T13" fmla="*/ 2147483647 h 420"/>
              <a:gd name="T14" fmla="*/ 2147483647 w 651"/>
              <a:gd name="T15" fmla="*/ 2147483647 h 420"/>
              <a:gd name="T16" fmla="*/ 2147483647 w 651"/>
              <a:gd name="T17" fmla="*/ 2147483647 h 420"/>
              <a:gd name="T18" fmla="*/ 2147483647 w 651"/>
              <a:gd name="T19" fmla="*/ 2147483647 h 420"/>
              <a:gd name="T20" fmla="*/ 2147483647 w 651"/>
              <a:gd name="T21" fmla="*/ 2147483647 h 420"/>
              <a:gd name="T22" fmla="*/ 2147483647 w 651"/>
              <a:gd name="T23" fmla="*/ 2147483647 h 420"/>
              <a:gd name="T24" fmla="*/ 2147483647 w 651"/>
              <a:gd name="T25" fmla="*/ 2147483647 h 420"/>
              <a:gd name="T26" fmla="*/ 2147483647 w 651"/>
              <a:gd name="T27" fmla="*/ 2147483647 h 420"/>
              <a:gd name="T28" fmla="*/ 2147483647 w 651"/>
              <a:gd name="T29" fmla="*/ 2147483647 h 420"/>
              <a:gd name="T30" fmla="*/ 2147483647 w 651"/>
              <a:gd name="T31" fmla="*/ 2147483647 h 420"/>
              <a:gd name="T32" fmla="*/ 2147483647 w 651"/>
              <a:gd name="T33" fmla="*/ 2147483647 h 420"/>
              <a:gd name="T34" fmla="*/ 2147483647 w 651"/>
              <a:gd name="T35" fmla="*/ 2147483647 h 420"/>
              <a:gd name="T36" fmla="*/ 2147483647 w 651"/>
              <a:gd name="T37" fmla="*/ 0 h 420"/>
              <a:gd name="T38" fmla="*/ 2147483647 w 651"/>
              <a:gd name="T39" fmla="*/ 2147483647 h 420"/>
              <a:gd name="T40" fmla="*/ 0 w 651"/>
              <a:gd name="T41" fmla="*/ 2147483647 h 420"/>
              <a:gd name="T42" fmla="*/ 0 w 651"/>
              <a:gd name="T43" fmla="*/ 2147483647 h 4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1"/>
              <a:gd name="T67" fmla="*/ 0 h 420"/>
              <a:gd name="T68" fmla="*/ 651 w 651"/>
              <a:gd name="T69" fmla="*/ 420 h 4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1" h="420">
                <a:moveTo>
                  <a:pt x="0" y="41"/>
                </a:moveTo>
                <a:lnTo>
                  <a:pt x="14" y="64"/>
                </a:lnTo>
                <a:lnTo>
                  <a:pt x="6" y="89"/>
                </a:lnTo>
                <a:lnTo>
                  <a:pt x="14" y="148"/>
                </a:lnTo>
                <a:lnTo>
                  <a:pt x="44" y="231"/>
                </a:lnTo>
                <a:lnTo>
                  <a:pt x="44" y="256"/>
                </a:lnTo>
                <a:lnTo>
                  <a:pt x="65" y="295"/>
                </a:lnTo>
                <a:lnTo>
                  <a:pt x="74" y="358"/>
                </a:lnTo>
                <a:lnTo>
                  <a:pt x="69" y="377"/>
                </a:lnTo>
                <a:lnTo>
                  <a:pt x="82" y="398"/>
                </a:lnTo>
                <a:lnTo>
                  <a:pt x="503" y="388"/>
                </a:lnTo>
                <a:lnTo>
                  <a:pt x="533" y="420"/>
                </a:lnTo>
                <a:lnTo>
                  <a:pt x="577" y="326"/>
                </a:lnTo>
                <a:lnTo>
                  <a:pt x="563" y="290"/>
                </a:lnTo>
                <a:lnTo>
                  <a:pt x="635" y="233"/>
                </a:lnTo>
                <a:lnTo>
                  <a:pt x="651" y="191"/>
                </a:lnTo>
                <a:lnTo>
                  <a:pt x="598" y="130"/>
                </a:lnTo>
                <a:lnTo>
                  <a:pt x="543" y="68"/>
                </a:lnTo>
                <a:lnTo>
                  <a:pt x="533" y="0"/>
                </a:lnTo>
                <a:lnTo>
                  <a:pt x="15" y="11"/>
                </a:lnTo>
                <a:lnTo>
                  <a:pt x="0" y="9"/>
                </a:lnTo>
                <a:lnTo>
                  <a:pt x="0" y="41"/>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0" name="Freeform 28"/>
          <p:cNvSpPr>
            <a:spLocks/>
          </p:cNvSpPr>
          <p:nvPr/>
        </p:nvSpPr>
        <p:spPr bwMode="auto">
          <a:xfrm>
            <a:off x="4692650" y="2989263"/>
            <a:ext cx="1149350" cy="974725"/>
          </a:xfrm>
          <a:custGeom>
            <a:avLst/>
            <a:gdLst>
              <a:gd name="T0" fmla="*/ 2147483647 w 724"/>
              <a:gd name="T1" fmla="*/ 2147483647 h 614"/>
              <a:gd name="T2" fmla="*/ 2147483647 w 724"/>
              <a:gd name="T3" fmla="*/ 2147483647 h 614"/>
              <a:gd name="T4" fmla="*/ 2147483647 w 724"/>
              <a:gd name="T5" fmla="*/ 2147483647 h 614"/>
              <a:gd name="T6" fmla="*/ 2147483647 w 724"/>
              <a:gd name="T7" fmla="*/ 2147483647 h 614"/>
              <a:gd name="T8" fmla="*/ 2147483647 w 724"/>
              <a:gd name="T9" fmla="*/ 2147483647 h 614"/>
              <a:gd name="T10" fmla="*/ 2147483647 w 724"/>
              <a:gd name="T11" fmla="*/ 2147483647 h 614"/>
              <a:gd name="T12" fmla="*/ 2147483647 w 724"/>
              <a:gd name="T13" fmla="*/ 2147483647 h 614"/>
              <a:gd name="T14" fmla="*/ 2147483647 w 724"/>
              <a:gd name="T15" fmla="*/ 2147483647 h 614"/>
              <a:gd name="T16" fmla="*/ 2147483647 w 724"/>
              <a:gd name="T17" fmla="*/ 2147483647 h 614"/>
              <a:gd name="T18" fmla="*/ 2147483647 w 724"/>
              <a:gd name="T19" fmla="*/ 2147483647 h 614"/>
              <a:gd name="T20" fmla="*/ 2147483647 w 724"/>
              <a:gd name="T21" fmla="*/ 2147483647 h 614"/>
              <a:gd name="T22" fmla="*/ 2147483647 w 724"/>
              <a:gd name="T23" fmla="*/ 2147483647 h 614"/>
              <a:gd name="T24" fmla="*/ 2147483647 w 724"/>
              <a:gd name="T25" fmla="*/ 2147483647 h 614"/>
              <a:gd name="T26" fmla="*/ 2147483647 w 724"/>
              <a:gd name="T27" fmla="*/ 2147483647 h 614"/>
              <a:gd name="T28" fmla="*/ 2147483647 w 724"/>
              <a:gd name="T29" fmla="*/ 2147483647 h 614"/>
              <a:gd name="T30" fmla="*/ 2147483647 w 724"/>
              <a:gd name="T31" fmla="*/ 2147483647 h 614"/>
              <a:gd name="T32" fmla="*/ 2147483647 w 724"/>
              <a:gd name="T33" fmla="*/ 2147483647 h 614"/>
              <a:gd name="T34" fmla="*/ 2147483647 w 724"/>
              <a:gd name="T35" fmla="*/ 2147483647 h 614"/>
              <a:gd name="T36" fmla="*/ 2147483647 w 724"/>
              <a:gd name="T37" fmla="*/ 2147483647 h 614"/>
              <a:gd name="T38" fmla="*/ 2147483647 w 724"/>
              <a:gd name="T39" fmla="*/ 2147483647 h 614"/>
              <a:gd name="T40" fmla="*/ 2147483647 w 724"/>
              <a:gd name="T41" fmla="*/ 2147483647 h 614"/>
              <a:gd name="T42" fmla="*/ 2147483647 w 724"/>
              <a:gd name="T43" fmla="*/ 2147483647 h 614"/>
              <a:gd name="T44" fmla="*/ 2147483647 w 724"/>
              <a:gd name="T45" fmla="*/ 2147483647 h 614"/>
              <a:gd name="T46" fmla="*/ 2147483647 w 724"/>
              <a:gd name="T47" fmla="*/ 2147483647 h 614"/>
              <a:gd name="T48" fmla="*/ 2147483647 w 724"/>
              <a:gd name="T49" fmla="*/ 2147483647 h 614"/>
              <a:gd name="T50" fmla="*/ 2147483647 w 724"/>
              <a:gd name="T51" fmla="*/ 2147483647 h 614"/>
              <a:gd name="T52" fmla="*/ 2147483647 w 724"/>
              <a:gd name="T53" fmla="*/ 2147483647 h 614"/>
              <a:gd name="T54" fmla="*/ 2147483647 w 724"/>
              <a:gd name="T55" fmla="*/ 2147483647 h 614"/>
              <a:gd name="T56" fmla="*/ 2147483647 w 724"/>
              <a:gd name="T57" fmla="*/ 2147483647 h 614"/>
              <a:gd name="T58" fmla="*/ 2147483647 w 724"/>
              <a:gd name="T59" fmla="*/ 2147483647 h 614"/>
              <a:gd name="T60" fmla="*/ 2147483647 w 724"/>
              <a:gd name="T61" fmla="*/ 2147483647 h 614"/>
              <a:gd name="T62" fmla="*/ 2147483647 w 724"/>
              <a:gd name="T63" fmla="*/ 2147483647 h 614"/>
              <a:gd name="T64" fmla="*/ 2147483647 w 724"/>
              <a:gd name="T65" fmla="*/ 2147483647 h 614"/>
              <a:gd name="T66" fmla="*/ 2147483647 w 724"/>
              <a:gd name="T67" fmla="*/ 0 h 614"/>
              <a:gd name="T68" fmla="*/ 0 w 724"/>
              <a:gd name="T69" fmla="*/ 2147483647 h 614"/>
              <a:gd name="T70" fmla="*/ 2147483647 w 724"/>
              <a:gd name="T71" fmla="*/ 2147483647 h 6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4"/>
              <a:gd name="T109" fmla="*/ 0 h 614"/>
              <a:gd name="T110" fmla="*/ 724 w 724"/>
              <a:gd name="T111" fmla="*/ 614 h 6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4" h="614">
                <a:moveTo>
                  <a:pt x="43" y="89"/>
                </a:moveTo>
                <a:lnTo>
                  <a:pt x="64" y="108"/>
                </a:lnTo>
                <a:lnTo>
                  <a:pt x="78" y="105"/>
                </a:lnTo>
                <a:lnTo>
                  <a:pt x="93" y="125"/>
                </a:lnTo>
                <a:lnTo>
                  <a:pt x="79" y="125"/>
                </a:lnTo>
                <a:lnTo>
                  <a:pt x="66" y="152"/>
                </a:lnTo>
                <a:lnTo>
                  <a:pt x="98" y="197"/>
                </a:lnTo>
                <a:lnTo>
                  <a:pt x="123" y="205"/>
                </a:lnTo>
                <a:lnTo>
                  <a:pt x="119" y="491"/>
                </a:lnTo>
                <a:lnTo>
                  <a:pt x="123" y="561"/>
                </a:lnTo>
                <a:lnTo>
                  <a:pt x="605" y="546"/>
                </a:lnTo>
                <a:lnTo>
                  <a:pt x="608" y="588"/>
                </a:lnTo>
                <a:lnTo>
                  <a:pt x="589" y="614"/>
                </a:lnTo>
                <a:lnTo>
                  <a:pt x="663" y="611"/>
                </a:lnTo>
                <a:lnTo>
                  <a:pt x="677" y="588"/>
                </a:lnTo>
                <a:lnTo>
                  <a:pt x="677" y="561"/>
                </a:lnTo>
                <a:lnTo>
                  <a:pt x="694" y="542"/>
                </a:lnTo>
                <a:lnTo>
                  <a:pt x="699" y="522"/>
                </a:lnTo>
                <a:lnTo>
                  <a:pt x="718" y="520"/>
                </a:lnTo>
                <a:lnTo>
                  <a:pt x="724" y="478"/>
                </a:lnTo>
                <a:lnTo>
                  <a:pt x="698" y="472"/>
                </a:lnTo>
                <a:lnTo>
                  <a:pt x="680" y="442"/>
                </a:lnTo>
                <a:lnTo>
                  <a:pt x="654" y="368"/>
                </a:lnTo>
                <a:lnTo>
                  <a:pt x="624" y="357"/>
                </a:lnTo>
                <a:lnTo>
                  <a:pt x="589" y="330"/>
                </a:lnTo>
                <a:lnTo>
                  <a:pt x="576" y="292"/>
                </a:lnTo>
                <a:lnTo>
                  <a:pt x="597" y="233"/>
                </a:lnTo>
                <a:lnTo>
                  <a:pt x="580" y="222"/>
                </a:lnTo>
                <a:lnTo>
                  <a:pt x="538" y="222"/>
                </a:lnTo>
                <a:lnTo>
                  <a:pt x="529" y="186"/>
                </a:lnTo>
                <a:lnTo>
                  <a:pt x="459" y="114"/>
                </a:lnTo>
                <a:lnTo>
                  <a:pt x="443" y="55"/>
                </a:lnTo>
                <a:lnTo>
                  <a:pt x="451" y="32"/>
                </a:lnTo>
                <a:lnTo>
                  <a:pt x="421" y="0"/>
                </a:lnTo>
                <a:lnTo>
                  <a:pt x="0" y="10"/>
                </a:lnTo>
                <a:lnTo>
                  <a:pt x="43" y="89"/>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1" name="Freeform 29"/>
          <p:cNvSpPr>
            <a:spLocks/>
          </p:cNvSpPr>
          <p:nvPr/>
        </p:nvSpPr>
        <p:spPr bwMode="auto">
          <a:xfrm>
            <a:off x="4887913" y="3856038"/>
            <a:ext cx="869950" cy="762000"/>
          </a:xfrm>
          <a:custGeom>
            <a:avLst/>
            <a:gdLst>
              <a:gd name="T0" fmla="*/ 2147483647 w 548"/>
              <a:gd name="T1" fmla="*/ 2147483647 h 480"/>
              <a:gd name="T2" fmla="*/ 2147483647 w 548"/>
              <a:gd name="T3" fmla="*/ 2147483647 h 480"/>
              <a:gd name="T4" fmla="*/ 2147483647 w 548"/>
              <a:gd name="T5" fmla="*/ 2147483647 h 480"/>
              <a:gd name="T6" fmla="*/ 2147483647 w 548"/>
              <a:gd name="T7" fmla="*/ 2147483647 h 480"/>
              <a:gd name="T8" fmla="*/ 2147483647 w 548"/>
              <a:gd name="T9" fmla="*/ 2147483647 h 480"/>
              <a:gd name="T10" fmla="*/ 2147483647 w 548"/>
              <a:gd name="T11" fmla="*/ 2147483647 h 480"/>
              <a:gd name="T12" fmla="*/ 2147483647 w 548"/>
              <a:gd name="T13" fmla="*/ 2147483647 h 480"/>
              <a:gd name="T14" fmla="*/ 2147483647 w 548"/>
              <a:gd name="T15" fmla="*/ 2147483647 h 480"/>
              <a:gd name="T16" fmla="*/ 2147483647 w 548"/>
              <a:gd name="T17" fmla="*/ 2147483647 h 480"/>
              <a:gd name="T18" fmla="*/ 2147483647 w 548"/>
              <a:gd name="T19" fmla="*/ 2147483647 h 480"/>
              <a:gd name="T20" fmla="*/ 2147483647 w 548"/>
              <a:gd name="T21" fmla="*/ 2147483647 h 480"/>
              <a:gd name="T22" fmla="*/ 2147483647 w 548"/>
              <a:gd name="T23" fmla="*/ 2147483647 h 480"/>
              <a:gd name="T24" fmla="*/ 2147483647 w 548"/>
              <a:gd name="T25" fmla="*/ 2147483647 h 480"/>
              <a:gd name="T26" fmla="*/ 2147483647 w 548"/>
              <a:gd name="T27" fmla="*/ 2147483647 h 480"/>
              <a:gd name="T28" fmla="*/ 2147483647 w 548"/>
              <a:gd name="T29" fmla="*/ 2147483647 h 480"/>
              <a:gd name="T30" fmla="*/ 2147483647 w 548"/>
              <a:gd name="T31" fmla="*/ 2147483647 h 480"/>
              <a:gd name="T32" fmla="*/ 2147483647 w 548"/>
              <a:gd name="T33" fmla="*/ 2147483647 h 480"/>
              <a:gd name="T34" fmla="*/ 2147483647 w 548"/>
              <a:gd name="T35" fmla="*/ 2147483647 h 480"/>
              <a:gd name="T36" fmla="*/ 2147483647 w 548"/>
              <a:gd name="T37" fmla="*/ 0 h 480"/>
              <a:gd name="T38" fmla="*/ 0 w 548"/>
              <a:gd name="T39" fmla="*/ 2147483647 h 480"/>
              <a:gd name="T40" fmla="*/ 2147483647 w 548"/>
              <a:gd name="T41" fmla="*/ 2147483647 h 4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8"/>
              <a:gd name="T64" fmla="*/ 0 h 480"/>
              <a:gd name="T65" fmla="*/ 548 w 548"/>
              <a:gd name="T66" fmla="*/ 480 h 4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8" h="480">
                <a:moveTo>
                  <a:pt x="21" y="163"/>
                </a:moveTo>
                <a:lnTo>
                  <a:pt x="17" y="396"/>
                </a:lnTo>
                <a:lnTo>
                  <a:pt x="29" y="410"/>
                </a:lnTo>
                <a:lnTo>
                  <a:pt x="66" y="410"/>
                </a:lnTo>
                <a:lnTo>
                  <a:pt x="68" y="480"/>
                </a:lnTo>
                <a:lnTo>
                  <a:pt x="396" y="476"/>
                </a:lnTo>
                <a:lnTo>
                  <a:pt x="389" y="404"/>
                </a:lnTo>
                <a:lnTo>
                  <a:pt x="417" y="324"/>
                </a:lnTo>
                <a:lnTo>
                  <a:pt x="459" y="267"/>
                </a:lnTo>
                <a:lnTo>
                  <a:pt x="455" y="252"/>
                </a:lnTo>
                <a:lnTo>
                  <a:pt x="485" y="203"/>
                </a:lnTo>
                <a:lnTo>
                  <a:pt x="503" y="148"/>
                </a:lnTo>
                <a:lnTo>
                  <a:pt x="497" y="144"/>
                </a:lnTo>
                <a:lnTo>
                  <a:pt x="523" y="123"/>
                </a:lnTo>
                <a:lnTo>
                  <a:pt x="548" y="76"/>
                </a:lnTo>
                <a:lnTo>
                  <a:pt x="540" y="65"/>
                </a:lnTo>
                <a:lnTo>
                  <a:pt x="466" y="68"/>
                </a:lnTo>
                <a:lnTo>
                  <a:pt x="485" y="42"/>
                </a:lnTo>
                <a:lnTo>
                  <a:pt x="482" y="0"/>
                </a:lnTo>
                <a:lnTo>
                  <a:pt x="0" y="15"/>
                </a:lnTo>
                <a:lnTo>
                  <a:pt x="21" y="163"/>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2" name="Freeform 30"/>
          <p:cNvSpPr>
            <a:spLocks/>
          </p:cNvSpPr>
          <p:nvPr/>
        </p:nvSpPr>
        <p:spPr bwMode="auto">
          <a:xfrm>
            <a:off x="4995863" y="4611688"/>
            <a:ext cx="990600" cy="836612"/>
          </a:xfrm>
          <a:custGeom>
            <a:avLst/>
            <a:gdLst>
              <a:gd name="T0" fmla="*/ 0 w 624"/>
              <a:gd name="T1" fmla="*/ 2147483647 h 527"/>
              <a:gd name="T2" fmla="*/ 2147483647 w 624"/>
              <a:gd name="T3" fmla="*/ 2147483647 h 527"/>
              <a:gd name="T4" fmla="*/ 2147483647 w 624"/>
              <a:gd name="T5" fmla="*/ 2147483647 h 527"/>
              <a:gd name="T6" fmla="*/ 2147483647 w 624"/>
              <a:gd name="T7" fmla="*/ 2147483647 h 527"/>
              <a:gd name="T8" fmla="*/ 2147483647 w 624"/>
              <a:gd name="T9" fmla="*/ 2147483647 h 527"/>
              <a:gd name="T10" fmla="*/ 2147483647 w 624"/>
              <a:gd name="T11" fmla="*/ 2147483647 h 527"/>
              <a:gd name="T12" fmla="*/ 2147483647 w 624"/>
              <a:gd name="T13" fmla="*/ 2147483647 h 527"/>
              <a:gd name="T14" fmla="*/ 2147483647 w 624"/>
              <a:gd name="T15" fmla="*/ 2147483647 h 527"/>
              <a:gd name="T16" fmla="*/ 2147483647 w 624"/>
              <a:gd name="T17" fmla="*/ 2147483647 h 527"/>
              <a:gd name="T18" fmla="*/ 2147483647 w 624"/>
              <a:gd name="T19" fmla="*/ 2147483647 h 527"/>
              <a:gd name="T20" fmla="*/ 2147483647 w 624"/>
              <a:gd name="T21" fmla="*/ 2147483647 h 527"/>
              <a:gd name="T22" fmla="*/ 2147483647 w 624"/>
              <a:gd name="T23" fmla="*/ 2147483647 h 527"/>
              <a:gd name="T24" fmla="*/ 2147483647 w 624"/>
              <a:gd name="T25" fmla="*/ 2147483647 h 527"/>
              <a:gd name="T26" fmla="*/ 2147483647 w 624"/>
              <a:gd name="T27" fmla="*/ 2147483647 h 527"/>
              <a:gd name="T28" fmla="*/ 2147483647 w 624"/>
              <a:gd name="T29" fmla="*/ 2147483647 h 527"/>
              <a:gd name="T30" fmla="*/ 2147483647 w 624"/>
              <a:gd name="T31" fmla="*/ 2147483647 h 527"/>
              <a:gd name="T32" fmla="*/ 2147483647 w 624"/>
              <a:gd name="T33" fmla="*/ 2147483647 h 527"/>
              <a:gd name="T34" fmla="*/ 2147483647 w 624"/>
              <a:gd name="T35" fmla="*/ 2147483647 h 527"/>
              <a:gd name="T36" fmla="*/ 2147483647 w 624"/>
              <a:gd name="T37" fmla="*/ 2147483647 h 527"/>
              <a:gd name="T38" fmla="*/ 2147483647 w 624"/>
              <a:gd name="T39" fmla="*/ 2147483647 h 527"/>
              <a:gd name="T40" fmla="*/ 2147483647 w 624"/>
              <a:gd name="T41" fmla="*/ 2147483647 h 527"/>
              <a:gd name="T42" fmla="*/ 2147483647 w 624"/>
              <a:gd name="T43" fmla="*/ 2147483647 h 527"/>
              <a:gd name="T44" fmla="*/ 2147483647 w 624"/>
              <a:gd name="T45" fmla="*/ 2147483647 h 527"/>
              <a:gd name="T46" fmla="*/ 2147483647 w 624"/>
              <a:gd name="T47" fmla="*/ 2147483647 h 527"/>
              <a:gd name="T48" fmla="*/ 2147483647 w 624"/>
              <a:gd name="T49" fmla="*/ 2147483647 h 527"/>
              <a:gd name="T50" fmla="*/ 2147483647 w 624"/>
              <a:gd name="T51" fmla="*/ 2147483647 h 527"/>
              <a:gd name="T52" fmla="*/ 2147483647 w 624"/>
              <a:gd name="T53" fmla="*/ 2147483647 h 527"/>
              <a:gd name="T54" fmla="*/ 2147483647 w 624"/>
              <a:gd name="T55" fmla="*/ 2147483647 h 527"/>
              <a:gd name="T56" fmla="*/ 2147483647 w 624"/>
              <a:gd name="T57" fmla="*/ 2147483647 h 527"/>
              <a:gd name="T58" fmla="*/ 2147483647 w 624"/>
              <a:gd name="T59" fmla="*/ 2147483647 h 527"/>
              <a:gd name="T60" fmla="*/ 2147483647 w 624"/>
              <a:gd name="T61" fmla="*/ 2147483647 h 527"/>
              <a:gd name="T62" fmla="*/ 2147483647 w 624"/>
              <a:gd name="T63" fmla="*/ 2147483647 h 527"/>
              <a:gd name="T64" fmla="*/ 2147483647 w 624"/>
              <a:gd name="T65" fmla="*/ 2147483647 h 527"/>
              <a:gd name="T66" fmla="*/ 2147483647 w 624"/>
              <a:gd name="T67" fmla="*/ 2147483647 h 527"/>
              <a:gd name="T68" fmla="*/ 2147483647 w 624"/>
              <a:gd name="T69" fmla="*/ 2147483647 h 527"/>
              <a:gd name="T70" fmla="*/ 2147483647 w 624"/>
              <a:gd name="T71" fmla="*/ 2147483647 h 527"/>
              <a:gd name="T72" fmla="*/ 2147483647 w 624"/>
              <a:gd name="T73" fmla="*/ 2147483647 h 527"/>
              <a:gd name="T74" fmla="*/ 2147483647 w 624"/>
              <a:gd name="T75" fmla="*/ 0 h 527"/>
              <a:gd name="T76" fmla="*/ 0 w 624"/>
              <a:gd name="T77" fmla="*/ 2147483647 h 5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4"/>
              <a:gd name="T118" fmla="*/ 0 h 527"/>
              <a:gd name="T119" fmla="*/ 624 w 624"/>
              <a:gd name="T120" fmla="*/ 527 h 5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4" h="527">
                <a:moveTo>
                  <a:pt x="0" y="4"/>
                </a:moveTo>
                <a:lnTo>
                  <a:pt x="8" y="146"/>
                </a:lnTo>
                <a:lnTo>
                  <a:pt x="65" y="250"/>
                </a:lnTo>
                <a:lnTo>
                  <a:pt x="44" y="332"/>
                </a:lnTo>
                <a:lnTo>
                  <a:pt x="48" y="400"/>
                </a:lnTo>
                <a:lnTo>
                  <a:pt x="21" y="434"/>
                </a:lnTo>
                <a:lnTo>
                  <a:pt x="33" y="445"/>
                </a:lnTo>
                <a:lnTo>
                  <a:pt x="114" y="434"/>
                </a:lnTo>
                <a:lnTo>
                  <a:pt x="218" y="462"/>
                </a:lnTo>
                <a:lnTo>
                  <a:pt x="251" y="436"/>
                </a:lnTo>
                <a:lnTo>
                  <a:pt x="351" y="478"/>
                </a:lnTo>
                <a:lnTo>
                  <a:pt x="361" y="500"/>
                </a:lnTo>
                <a:lnTo>
                  <a:pt x="398" y="517"/>
                </a:lnTo>
                <a:lnTo>
                  <a:pt x="417" y="497"/>
                </a:lnTo>
                <a:lnTo>
                  <a:pt x="467" y="515"/>
                </a:lnTo>
                <a:lnTo>
                  <a:pt x="497" y="500"/>
                </a:lnTo>
                <a:lnTo>
                  <a:pt x="491" y="470"/>
                </a:lnTo>
                <a:lnTo>
                  <a:pt x="573" y="497"/>
                </a:lnTo>
                <a:lnTo>
                  <a:pt x="569" y="527"/>
                </a:lnTo>
                <a:lnTo>
                  <a:pt x="624" y="487"/>
                </a:lnTo>
                <a:lnTo>
                  <a:pt x="575" y="481"/>
                </a:lnTo>
                <a:lnTo>
                  <a:pt x="537" y="443"/>
                </a:lnTo>
                <a:lnTo>
                  <a:pt x="584" y="394"/>
                </a:lnTo>
                <a:lnTo>
                  <a:pt x="584" y="366"/>
                </a:lnTo>
                <a:lnTo>
                  <a:pt x="533" y="407"/>
                </a:lnTo>
                <a:lnTo>
                  <a:pt x="508" y="394"/>
                </a:lnTo>
                <a:lnTo>
                  <a:pt x="529" y="370"/>
                </a:lnTo>
                <a:lnTo>
                  <a:pt x="472" y="387"/>
                </a:lnTo>
                <a:lnTo>
                  <a:pt x="436" y="371"/>
                </a:lnTo>
                <a:lnTo>
                  <a:pt x="446" y="347"/>
                </a:lnTo>
                <a:lnTo>
                  <a:pt x="543" y="366"/>
                </a:lnTo>
                <a:lnTo>
                  <a:pt x="505" y="303"/>
                </a:lnTo>
                <a:lnTo>
                  <a:pt x="510" y="258"/>
                </a:lnTo>
                <a:lnTo>
                  <a:pt x="290" y="267"/>
                </a:lnTo>
                <a:lnTo>
                  <a:pt x="317" y="169"/>
                </a:lnTo>
                <a:lnTo>
                  <a:pt x="355" y="117"/>
                </a:lnTo>
                <a:lnTo>
                  <a:pt x="342" y="104"/>
                </a:lnTo>
                <a:lnTo>
                  <a:pt x="328" y="0"/>
                </a:lnTo>
                <a:lnTo>
                  <a:pt x="0" y="4"/>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3" name="Freeform 31"/>
          <p:cNvSpPr>
            <a:spLocks/>
          </p:cNvSpPr>
          <p:nvPr/>
        </p:nvSpPr>
        <p:spPr bwMode="auto">
          <a:xfrm>
            <a:off x="5499100" y="1509713"/>
            <a:ext cx="984250" cy="490537"/>
          </a:xfrm>
          <a:custGeom>
            <a:avLst/>
            <a:gdLst>
              <a:gd name="T0" fmla="*/ 2147483647 w 620"/>
              <a:gd name="T1" fmla="*/ 2147483647 h 309"/>
              <a:gd name="T2" fmla="*/ 2147483647 w 620"/>
              <a:gd name="T3" fmla="*/ 2147483647 h 309"/>
              <a:gd name="T4" fmla="*/ 2147483647 w 620"/>
              <a:gd name="T5" fmla="*/ 2147483647 h 309"/>
              <a:gd name="T6" fmla="*/ 2147483647 w 620"/>
              <a:gd name="T7" fmla="*/ 2147483647 h 309"/>
              <a:gd name="T8" fmla="*/ 2147483647 w 620"/>
              <a:gd name="T9" fmla="*/ 2147483647 h 309"/>
              <a:gd name="T10" fmla="*/ 2147483647 w 620"/>
              <a:gd name="T11" fmla="*/ 2147483647 h 309"/>
              <a:gd name="T12" fmla="*/ 2147483647 w 620"/>
              <a:gd name="T13" fmla="*/ 2147483647 h 309"/>
              <a:gd name="T14" fmla="*/ 2147483647 w 620"/>
              <a:gd name="T15" fmla="*/ 2147483647 h 309"/>
              <a:gd name="T16" fmla="*/ 2147483647 w 620"/>
              <a:gd name="T17" fmla="*/ 2147483647 h 309"/>
              <a:gd name="T18" fmla="*/ 2147483647 w 620"/>
              <a:gd name="T19" fmla="*/ 2147483647 h 309"/>
              <a:gd name="T20" fmla="*/ 2147483647 w 620"/>
              <a:gd name="T21" fmla="*/ 2147483647 h 309"/>
              <a:gd name="T22" fmla="*/ 2147483647 w 620"/>
              <a:gd name="T23" fmla="*/ 2147483647 h 309"/>
              <a:gd name="T24" fmla="*/ 2147483647 w 620"/>
              <a:gd name="T25" fmla="*/ 2147483647 h 309"/>
              <a:gd name="T26" fmla="*/ 2147483647 w 620"/>
              <a:gd name="T27" fmla="*/ 2147483647 h 309"/>
              <a:gd name="T28" fmla="*/ 2147483647 w 620"/>
              <a:gd name="T29" fmla="*/ 2147483647 h 309"/>
              <a:gd name="T30" fmla="*/ 2147483647 w 620"/>
              <a:gd name="T31" fmla="*/ 2147483647 h 309"/>
              <a:gd name="T32" fmla="*/ 2147483647 w 620"/>
              <a:gd name="T33" fmla="*/ 2147483647 h 309"/>
              <a:gd name="T34" fmla="*/ 2147483647 w 620"/>
              <a:gd name="T35" fmla="*/ 2147483647 h 309"/>
              <a:gd name="T36" fmla="*/ 2147483647 w 620"/>
              <a:gd name="T37" fmla="*/ 2147483647 h 309"/>
              <a:gd name="T38" fmla="*/ 2147483647 w 620"/>
              <a:gd name="T39" fmla="*/ 2147483647 h 309"/>
              <a:gd name="T40" fmla="*/ 2147483647 w 620"/>
              <a:gd name="T41" fmla="*/ 2147483647 h 309"/>
              <a:gd name="T42" fmla="*/ 2147483647 w 620"/>
              <a:gd name="T43" fmla="*/ 2147483647 h 309"/>
              <a:gd name="T44" fmla="*/ 2147483647 w 620"/>
              <a:gd name="T45" fmla="*/ 2147483647 h 309"/>
              <a:gd name="T46" fmla="*/ 2147483647 w 620"/>
              <a:gd name="T47" fmla="*/ 0 h 309"/>
              <a:gd name="T48" fmla="*/ 2147483647 w 620"/>
              <a:gd name="T49" fmla="*/ 2147483647 h 309"/>
              <a:gd name="T50" fmla="*/ 2147483647 w 620"/>
              <a:gd name="T51" fmla="*/ 2147483647 h 309"/>
              <a:gd name="T52" fmla="*/ 2147483647 w 620"/>
              <a:gd name="T53" fmla="*/ 2147483647 h 309"/>
              <a:gd name="T54" fmla="*/ 0 w 620"/>
              <a:gd name="T55" fmla="*/ 2147483647 h 309"/>
              <a:gd name="T56" fmla="*/ 2147483647 w 620"/>
              <a:gd name="T57" fmla="*/ 2147483647 h 3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0"/>
              <a:gd name="T88" fmla="*/ 0 h 309"/>
              <a:gd name="T89" fmla="*/ 620 w 620"/>
              <a:gd name="T90" fmla="*/ 309 h 3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0" h="309">
                <a:moveTo>
                  <a:pt x="224" y="203"/>
                </a:moveTo>
                <a:lnTo>
                  <a:pt x="233" y="221"/>
                </a:lnTo>
                <a:lnTo>
                  <a:pt x="254" y="227"/>
                </a:lnTo>
                <a:lnTo>
                  <a:pt x="284" y="309"/>
                </a:lnTo>
                <a:lnTo>
                  <a:pt x="339" y="197"/>
                </a:lnTo>
                <a:lnTo>
                  <a:pt x="368" y="201"/>
                </a:lnTo>
                <a:lnTo>
                  <a:pt x="402" y="184"/>
                </a:lnTo>
                <a:lnTo>
                  <a:pt x="463" y="184"/>
                </a:lnTo>
                <a:lnTo>
                  <a:pt x="483" y="157"/>
                </a:lnTo>
                <a:lnTo>
                  <a:pt x="599" y="161"/>
                </a:lnTo>
                <a:lnTo>
                  <a:pt x="620" y="144"/>
                </a:lnTo>
                <a:lnTo>
                  <a:pt x="584" y="100"/>
                </a:lnTo>
                <a:lnTo>
                  <a:pt x="512" y="102"/>
                </a:lnTo>
                <a:lnTo>
                  <a:pt x="457" y="94"/>
                </a:lnTo>
                <a:lnTo>
                  <a:pt x="385" y="94"/>
                </a:lnTo>
                <a:lnTo>
                  <a:pt x="360" y="130"/>
                </a:lnTo>
                <a:lnTo>
                  <a:pt x="324" y="110"/>
                </a:lnTo>
                <a:lnTo>
                  <a:pt x="286" y="113"/>
                </a:lnTo>
                <a:lnTo>
                  <a:pt x="271" y="76"/>
                </a:lnTo>
                <a:lnTo>
                  <a:pt x="191" y="70"/>
                </a:lnTo>
                <a:lnTo>
                  <a:pt x="182" y="55"/>
                </a:lnTo>
                <a:lnTo>
                  <a:pt x="218" y="17"/>
                </a:lnTo>
                <a:lnTo>
                  <a:pt x="246" y="13"/>
                </a:lnTo>
                <a:lnTo>
                  <a:pt x="218" y="0"/>
                </a:lnTo>
                <a:lnTo>
                  <a:pt x="172" y="11"/>
                </a:lnTo>
                <a:lnTo>
                  <a:pt x="97" y="87"/>
                </a:lnTo>
                <a:lnTo>
                  <a:pt x="59" y="94"/>
                </a:lnTo>
                <a:lnTo>
                  <a:pt x="0" y="132"/>
                </a:lnTo>
                <a:lnTo>
                  <a:pt x="224" y="203"/>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4" name="Freeform 32"/>
          <p:cNvSpPr>
            <a:spLocks/>
          </p:cNvSpPr>
          <p:nvPr/>
        </p:nvSpPr>
        <p:spPr bwMode="auto">
          <a:xfrm>
            <a:off x="6137275" y="1812925"/>
            <a:ext cx="665163" cy="884238"/>
          </a:xfrm>
          <a:custGeom>
            <a:avLst/>
            <a:gdLst>
              <a:gd name="T0" fmla="*/ 2147483647 w 419"/>
              <a:gd name="T1" fmla="*/ 2147483647 h 557"/>
              <a:gd name="T2" fmla="*/ 2147483647 w 419"/>
              <a:gd name="T3" fmla="*/ 2147483647 h 557"/>
              <a:gd name="T4" fmla="*/ 2147483647 w 419"/>
              <a:gd name="T5" fmla="*/ 2147483647 h 557"/>
              <a:gd name="T6" fmla="*/ 2147483647 w 419"/>
              <a:gd name="T7" fmla="*/ 2147483647 h 557"/>
              <a:gd name="T8" fmla="*/ 2147483647 w 419"/>
              <a:gd name="T9" fmla="*/ 2147483647 h 557"/>
              <a:gd name="T10" fmla="*/ 2147483647 w 419"/>
              <a:gd name="T11" fmla="*/ 2147483647 h 557"/>
              <a:gd name="T12" fmla="*/ 2147483647 w 419"/>
              <a:gd name="T13" fmla="*/ 2147483647 h 557"/>
              <a:gd name="T14" fmla="*/ 2147483647 w 419"/>
              <a:gd name="T15" fmla="*/ 2147483647 h 557"/>
              <a:gd name="T16" fmla="*/ 2147483647 w 419"/>
              <a:gd name="T17" fmla="*/ 2147483647 h 557"/>
              <a:gd name="T18" fmla="*/ 2147483647 w 419"/>
              <a:gd name="T19" fmla="*/ 2147483647 h 557"/>
              <a:gd name="T20" fmla="*/ 2147483647 w 419"/>
              <a:gd name="T21" fmla="*/ 0 h 557"/>
              <a:gd name="T22" fmla="*/ 2147483647 w 419"/>
              <a:gd name="T23" fmla="*/ 2147483647 h 557"/>
              <a:gd name="T24" fmla="*/ 2147483647 w 419"/>
              <a:gd name="T25" fmla="*/ 2147483647 h 557"/>
              <a:gd name="T26" fmla="*/ 2147483647 w 419"/>
              <a:gd name="T27" fmla="*/ 2147483647 h 557"/>
              <a:gd name="T28" fmla="*/ 2147483647 w 419"/>
              <a:gd name="T29" fmla="*/ 2147483647 h 557"/>
              <a:gd name="T30" fmla="*/ 2147483647 w 419"/>
              <a:gd name="T31" fmla="*/ 2147483647 h 557"/>
              <a:gd name="T32" fmla="*/ 2147483647 w 419"/>
              <a:gd name="T33" fmla="*/ 2147483647 h 557"/>
              <a:gd name="T34" fmla="*/ 2147483647 w 419"/>
              <a:gd name="T35" fmla="*/ 2147483647 h 557"/>
              <a:gd name="T36" fmla="*/ 2147483647 w 419"/>
              <a:gd name="T37" fmla="*/ 2147483647 h 557"/>
              <a:gd name="T38" fmla="*/ 2147483647 w 419"/>
              <a:gd name="T39" fmla="*/ 2147483647 h 557"/>
              <a:gd name="T40" fmla="*/ 2147483647 w 419"/>
              <a:gd name="T41" fmla="*/ 2147483647 h 557"/>
              <a:gd name="T42" fmla="*/ 2147483647 w 419"/>
              <a:gd name="T43" fmla="*/ 2147483647 h 557"/>
              <a:gd name="T44" fmla="*/ 2147483647 w 419"/>
              <a:gd name="T45" fmla="*/ 2147483647 h 557"/>
              <a:gd name="T46" fmla="*/ 2147483647 w 419"/>
              <a:gd name="T47" fmla="*/ 2147483647 h 557"/>
              <a:gd name="T48" fmla="*/ 2147483647 w 419"/>
              <a:gd name="T49" fmla="*/ 2147483647 h 557"/>
              <a:gd name="T50" fmla="*/ 2147483647 w 419"/>
              <a:gd name="T51" fmla="*/ 2147483647 h 557"/>
              <a:gd name="T52" fmla="*/ 2147483647 w 419"/>
              <a:gd name="T53" fmla="*/ 2147483647 h 557"/>
              <a:gd name="T54" fmla="*/ 2147483647 w 419"/>
              <a:gd name="T55" fmla="*/ 2147483647 h 557"/>
              <a:gd name="T56" fmla="*/ 2147483647 w 419"/>
              <a:gd name="T57" fmla="*/ 2147483647 h 557"/>
              <a:gd name="T58" fmla="*/ 0 w 419"/>
              <a:gd name="T59" fmla="*/ 2147483647 h 557"/>
              <a:gd name="T60" fmla="*/ 2147483647 w 419"/>
              <a:gd name="T61" fmla="*/ 2147483647 h 5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9"/>
              <a:gd name="T94" fmla="*/ 0 h 557"/>
              <a:gd name="T95" fmla="*/ 419 w 419"/>
              <a:gd name="T96" fmla="*/ 557 h 5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9" h="557">
                <a:moveTo>
                  <a:pt x="47" y="463"/>
                </a:moveTo>
                <a:lnTo>
                  <a:pt x="40" y="370"/>
                </a:lnTo>
                <a:lnTo>
                  <a:pt x="6" y="300"/>
                </a:lnTo>
                <a:lnTo>
                  <a:pt x="21" y="159"/>
                </a:lnTo>
                <a:lnTo>
                  <a:pt x="81" y="84"/>
                </a:lnTo>
                <a:lnTo>
                  <a:pt x="78" y="140"/>
                </a:lnTo>
                <a:lnTo>
                  <a:pt x="97" y="127"/>
                </a:lnTo>
                <a:lnTo>
                  <a:pt x="97" y="84"/>
                </a:lnTo>
                <a:lnTo>
                  <a:pt x="119" y="57"/>
                </a:lnTo>
                <a:lnTo>
                  <a:pt x="127" y="6"/>
                </a:lnTo>
                <a:lnTo>
                  <a:pt x="148" y="0"/>
                </a:lnTo>
                <a:lnTo>
                  <a:pt x="275" y="44"/>
                </a:lnTo>
                <a:lnTo>
                  <a:pt x="286" y="80"/>
                </a:lnTo>
                <a:lnTo>
                  <a:pt x="303" y="114"/>
                </a:lnTo>
                <a:lnTo>
                  <a:pt x="307" y="175"/>
                </a:lnTo>
                <a:lnTo>
                  <a:pt x="263" y="226"/>
                </a:lnTo>
                <a:lnTo>
                  <a:pt x="262" y="267"/>
                </a:lnTo>
                <a:lnTo>
                  <a:pt x="286" y="281"/>
                </a:lnTo>
                <a:lnTo>
                  <a:pt x="320" y="226"/>
                </a:lnTo>
                <a:lnTo>
                  <a:pt x="354" y="207"/>
                </a:lnTo>
                <a:lnTo>
                  <a:pt x="377" y="218"/>
                </a:lnTo>
                <a:lnTo>
                  <a:pt x="419" y="341"/>
                </a:lnTo>
                <a:lnTo>
                  <a:pt x="390" y="394"/>
                </a:lnTo>
                <a:lnTo>
                  <a:pt x="383" y="430"/>
                </a:lnTo>
                <a:lnTo>
                  <a:pt x="366" y="444"/>
                </a:lnTo>
                <a:lnTo>
                  <a:pt x="364" y="478"/>
                </a:lnTo>
                <a:lnTo>
                  <a:pt x="343" y="521"/>
                </a:lnTo>
                <a:lnTo>
                  <a:pt x="205" y="542"/>
                </a:lnTo>
                <a:lnTo>
                  <a:pt x="201" y="535"/>
                </a:lnTo>
                <a:lnTo>
                  <a:pt x="0" y="557"/>
                </a:lnTo>
                <a:lnTo>
                  <a:pt x="47" y="463"/>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5" name="Freeform 33"/>
          <p:cNvSpPr>
            <a:spLocks/>
          </p:cNvSpPr>
          <p:nvPr/>
        </p:nvSpPr>
        <p:spPr bwMode="auto">
          <a:xfrm>
            <a:off x="5129213" y="1644650"/>
            <a:ext cx="917575" cy="935038"/>
          </a:xfrm>
          <a:custGeom>
            <a:avLst/>
            <a:gdLst>
              <a:gd name="T0" fmla="*/ 2147483647 w 578"/>
              <a:gd name="T1" fmla="*/ 2147483647 h 589"/>
              <a:gd name="T2" fmla="*/ 2147483647 w 578"/>
              <a:gd name="T3" fmla="*/ 2147483647 h 589"/>
              <a:gd name="T4" fmla="*/ 2147483647 w 578"/>
              <a:gd name="T5" fmla="*/ 2147483647 h 589"/>
              <a:gd name="T6" fmla="*/ 2147483647 w 578"/>
              <a:gd name="T7" fmla="*/ 2147483647 h 589"/>
              <a:gd name="T8" fmla="*/ 2147483647 w 578"/>
              <a:gd name="T9" fmla="*/ 2147483647 h 589"/>
              <a:gd name="T10" fmla="*/ 2147483647 w 578"/>
              <a:gd name="T11" fmla="*/ 2147483647 h 589"/>
              <a:gd name="T12" fmla="*/ 2147483647 w 578"/>
              <a:gd name="T13" fmla="*/ 2147483647 h 589"/>
              <a:gd name="T14" fmla="*/ 2147483647 w 578"/>
              <a:gd name="T15" fmla="*/ 2147483647 h 589"/>
              <a:gd name="T16" fmla="*/ 2147483647 w 578"/>
              <a:gd name="T17" fmla="*/ 2147483647 h 589"/>
              <a:gd name="T18" fmla="*/ 2147483647 w 578"/>
              <a:gd name="T19" fmla="*/ 2147483647 h 589"/>
              <a:gd name="T20" fmla="*/ 2147483647 w 578"/>
              <a:gd name="T21" fmla="*/ 2147483647 h 589"/>
              <a:gd name="T22" fmla="*/ 2147483647 w 578"/>
              <a:gd name="T23" fmla="*/ 2147483647 h 589"/>
              <a:gd name="T24" fmla="*/ 2147483647 w 578"/>
              <a:gd name="T25" fmla="*/ 2147483647 h 589"/>
              <a:gd name="T26" fmla="*/ 2147483647 w 578"/>
              <a:gd name="T27" fmla="*/ 2147483647 h 589"/>
              <a:gd name="T28" fmla="*/ 2147483647 w 578"/>
              <a:gd name="T29" fmla="*/ 2147483647 h 589"/>
              <a:gd name="T30" fmla="*/ 2147483647 w 578"/>
              <a:gd name="T31" fmla="*/ 2147483647 h 589"/>
              <a:gd name="T32" fmla="*/ 2147483647 w 578"/>
              <a:gd name="T33" fmla="*/ 2147483647 h 589"/>
              <a:gd name="T34" fmla="*/ 2147483647 w 578"/>
              <a:gd name="T35" fmla="*/ 2147483647 h 589"/>
              <a:gd name="T36" fmla="*/ 2147483647 w 578"/>
              <a:gd name="T37" fmla="*/ 2147483647 h 589"/>
              <a:gd name="T38" fmla="*/ 2147483647 w 578"/>
              <a:gd name="T39" fmla="*/ 2147483647 h 589"/>
              <a:gd name="T40" fmla="*/ 2147483647 w 578"/>
              <a:gd name="T41" fmla="*/ 2147483647 h 589"/>
              <a:gd name="T42" fmla="*/ 2147483647 w 578"/>
              <a:gd name="T43" fmla="*/ 2147483647 h 589"/>
              <a:gd name="T44" fmla="*/ 2147483647 w 578"/>
              <a:gd name="T45" fmla="*/ 2147483647 h 589"/>
              <a:gd name="T46" fmla="*/ 2147483647 w 578"/>
              <a:gd name="T47" fmla="*/ 2147483647 h 589"/>
              <a:gd name="T48" fmla="*/ 2147483647 w 578"/>
              <a:gd name="T49" fmla="*/ 2147483647 h 589"/>
              <a:gd name="T50" fmla="*/ 2147483647 w 578"/>
              <a:gd name="T51" fmla="*/ 2147483647 h 589"/>
              <a:gd name="T52" fmla="*/ 2147483647 w 578"/>
              <a:gd name="T53" fmla="*/ 2147483647 h 589"/>
              <a:gd name="T54" fmla="*/ 2147483647 w 578"/>
              <a:gd name="T55" fmla="*/ 2147483647 h 589"/>
              <a:gd name="T56" fmla="*/ 2147483647 w 578"/>
              <a:gd name="T57" fmla="*/ 2147483647 h 589"/>
              <a:gd name="T58" fmla="*/ 2147483647 w 578"/>
              <a:gd name="T59" fmla="*/ 0 h 589"/>
              <a:gd name="T60" fmla="*/ 2147483647 w 578"/>
              <a:gd name="T61" fmla="*/ 2147483647 h 589"/>
              <a:gd name="T62" fmla="*/ 2147483647 w 578"/>
              <a:gd name="T63" fmla="*/ 2147483647 h 589"/>
              <a:gd name="T64" fmla="*/ 2147483647 w 578"/>
              <a:gd name="T65" fmla="*/ 2147483647 h 589"/>
              <a:gd name="T66" fmla="*/ 2147483647 w 578"/>
              <a:gd name="T67" fmla="*/ 2147483647 h 589"/>
              <a:gd name="T68" fmla="*/ 2147483647 w 578"/>
              <a:gd name="T69" fmla="*/ 2147483647 h 589"/>
              <a:gd name="T70" fmla="*/ 0 w 578"/>
              <a:gd name="T71" fmla="*/ 2147483647 h 589"/>
              <a:gd name="T72" fmla="*/ 2147483647 w 578"/>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8"/>
              <a:gd name="T112" fmla="*/ 0 h 589"/>
              <a:gd name="T113" fmla="*/ 578 w 578"/>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8" h="589">
                <a:moveTo>
                  <a:pt x="15" y="224"/>
                </a:moveTo>
                <a:lnTo>
                  <a:pt x="13" y="296"/>
                </a:lnTo>
                <a:lnTo>
                  <a:pt x="83" y="339"/>
                </a:lnTo>
                <a:lnTo>
                  <a:pt x="112" y="370"/>
                </a:lnTo>
                <a:lnTo>
                  <a:pt x="167" y="411"/>
                </a:lnTo>
                <a:lnTo>
                  <a:pt x="176" y="459"/>
                </a:lnTo>
                <a:lnTo>
                  <a:pt x="186" y="527"/>
                </a:lnTo>
                <a:lnTo>
                  <a:pt x="241" y="589"/>
                </a:lnTo>
                <a:lnTo>
                  <a:pt x="527" y="572"/>
                </a:lnTo>
                <a:lnTo>
                  <a:pt x="510" y="481"/>
                </a:lnTo>
                <a:lnTo>
                  <a:pt x="536" y="343"/>
                </a:lnTo>
                <a:lnTo>
                  <a:pt x="534" y="305"/>
                </a:lnTo>
                <a:lnTo>
                  <a:pt x="578" y="197"/>
                </a:lnTo>
                <a:lnTo>
                  <a:pt x="567" y="193"/>
                </a:lnTo>
                <a:lnTo>
                  <a:pt x="540" y="256"/>
                </a:lnTo>
                <a:lnTo>
                  <a:pt x="517" y="260"/>
                </a:lnTo>
                <a:lnTo>
                  <a:pt x="506" y="286"/>
                </a:lnTo>
                <a:lnTo>
                  <a:pt x="483" y="303"/>
                </a:lnTo>
                <a:lnTo>
                  <a:pt x="500" y="246"/>
                </a:lnTo>
                <a:lnTo>
                  <a:pt x="517" y="224"/>
                </a:lnTo>
                <a:lnTo>
                  <a:pt x="487" y="142"/>
                </a:lnTo>
                <a:lnTo>
                  <a:pt x="466" y="136"/>
                </a:lnTo>
                <a:lnTo>
                  <a:pt x="457" y="118"/>
                </a:lnTo>
                <a:lnTo>
                  <a:pt x="233" y="47"/>
                </a:lnTo>
                <a:lnTo>
                  <a:pt x="206" y="34"/>
                </a:lnTo>
                <a:lnTo>
                  <a:pt x="189" y="47"/>
                </a:lnTo>
                <a:lnTo>
                  <a:pt x="184" y="44"/>
                </a:lnTo>
                <a:lnTo>
                  <a:pt x="193" y="19"/>
                </a:lnTo>
                <a:lnTo>
                  <a:pt x="199" y="4"/>
                </a:lnTo>
                <a:lnTo>
                  <a:pt x="191" y="0"/>
                </a:lnTo>
                <a:lnTo>
                  <a:pt x="100" y="38"/>
                </a:lnTo>
                <a:lnTo>
                  <a:pt x="89" y="38"/>
                </a:lnTo>
                <a:lnTo>
                  <a:pt x="72" y="30"/>
                </a:lnTo>
                <a:lnTo>
                  <a:pt x="55" y="42"/>
                </a:lnTo>
                <a:lnTo>
                  <a:pt x="59" y="110"/>
                </a:lnTo>
                <a:lnTo>
                  <a:pt x="0" y="178"/>
                </a:lnTo>
                <a:lnTo>
                  <a:pt x="15" y="224"/>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6" name="Freeform 34"/>
          <p:cNvSpPr>
            <a:spLocks/>
          </p:cNvSpPr>
          <p:nvPr/>
        </p:nvSpPr>
        <p:spPr bwMode="auto">
          <a:xfrm>
            <a:off x="5395913" y="2552700"/>
            <a:ext cx="677862" cy="1192213"/>
          </a:xfrm>
          <a:custGeom>
            <a:avLst/>
            <a:gdLst>
              <a:gd name="T0" fmla="*/ 2147483647 w 427"/>
              <a:gd name="T1" fmla="*/ 2147483647 h 751"/>
              <a:gd name="T2" fmla="*/ 2147483647 w 427"/>
              <a:gd name="T3" fmla="*/ 2147483647 h 751"/>
              <a:gd name="T4" fmla="*/ 2147483647 w 427"/>
              <a:gd name="T5" fmla="*/ 2147483647 h 751"/>
              <a:gd name="T6" fmla="*/ 2147483647 w 427"/>
              <a:gd name="T7" fmla="*/ 2147483647 h 751"/>
              <a:gd name="T8" fmla="*/ 2147483647 w 427"/>
              <a:gd name="T9" fmla="*/ 2147483647 h 751"/>
              <a:gd name="T10" fmla="*/ 2147483647 w 427"/>
              <a:gd name="T11" fmla="*/ 2147483647 h 751"/>
              <a:gd name="T12" fmla="*/ 2147483647 w 427"/>
              <a:gd name="T13" fmla="*/ 0 h 751"/>
              <a:gd name="T14" fmla="*/ 2147483647 w 427"/>
              <a:gd name="T15" fmla="*/ 2147483647 h 751"/>
              <a:gd name="T16" fmla="*/ 2147483647 w 427"/>
              <a:gd name="T17" fmla="*/ 2147483647 h 751"/>
              <a:gd name="T18" fmla="*/ 2147483647 w 427"/>
              <a:gd name="T19" fmla="*/ 2147483647 h 751"/>
              <a:gd name="T20" fmla="*/ 2147483647 w 427"/>
              <a:gd name="T21" fmla="*/ 2147483647 h 751"/>
              <a:gd name="T22" fmla="*/ 2147483647 w 427"/>
              <a:gd name="T23" fmla="*/ 2147483647 h 751"/>
              <a:gd name="T24" fmla="*/ 2147483647 w 427"/>
              <a:gd name="T25" fmla="*/ 2147483647 h 751"/>
              <a:gd name="T26" fmla="*/ 2147483647 w 427"/>
              <a:gd name="T27" fmla="*/ 2147483647 h 751"/>
              <a:gd name="T28" fmla="*/ 2147483647 w 427"/>
              <a:gd name="T29" fmla="*/ 2147483647 h 751"/>
              <a:gd name="T30" fmla="*/ 2147483647 w 427"/>
              <a:gd name="T31" fmla="*/ 2147483647 h 751"/>
              <a:gd name="T32" fmla="*/ 2147483647 w 427"/>
              <a:gd name="T33" fmla="*/ 2147483647 h 751"/>
              <a:gd name="T34" fmla="*/ 2147483647 w 427"/>
              <a:gd name="T35" fmla="*/ 2147483647 h 751"/>
              <a:gd name="T36" fmla="*/ 2147483647 w 427"/>
              <a:gd name="T37" fmla="*/ 2147483647 h 751"/>
              <a:gd name="T38" fmla="*/ 2147483647 w 427"/>
              <a:gd name="T39" fmla="*/ 2147483647 h 751"/>
              <a:gd name="T40" fmla="*/ 2147483647 w 427"/>
              <a:gd name="T41" fmla="*/ 2147483647 h 751"/>
              <a:gd name="T42" fmla="*/ 2147483647 w 427"/>
              <a:gd name="T43" fmla="*/ 2147483647 h 751"/>
              <a:gd name="T44" fmla="*/ 2147483647 w 427"/>
              <a:gd name="T45" fmla="*/ 2147483647 h 751"/>
              <a:gd name="T46" fmla="*/ 2147483647 w 427"/>
              <a:gd name="T47" fmla="*/ 2147483647 h 751"/>
              <a:gd name="T48" fmla="*/ 2147483647 w 427"/>
              <a:gd name="T49" fmla="*/ 2147483647 h 751"/>
              <a:gd name="T50" fmla="*/ 2147483647 w 427"/>
              <a:gd name="T51" fmla="*/ 2147483647 h 751"/>
              <a:gd name="T52" fmla="*/ 2147483647 w 427"/>
              <a:gd name="T53" fmla="*/ 2147483647 h 751"/>
              <a:gd name="T54" fmla="*/ 2147483647 w 427"/>
              <a:gd name="T55" fmla="*/ 2147483647 h 751"/>
              <a:gd name="T56" fmla="*/ 2147483647 w 427"/>
              <a:gd name="T57" fmla="*/ 2147483647 h 751"/>
              <a:gd name="T58" fmla="*/ 2147483647 w 427"/>
              <a:gd name="T59" fmla="*/ 2147483647 h 751"/>
              <a:gd name="T60" fmla="*/ 2147483647 w 427"/>
              <a:gd name="T61" fmla="*/ 2147483647 h 751"/>
              <a:gd name="T62" fmla="*/ 2147483647 w 427"/>
              <a:gd name="T63" fmla="*/ 2147483647 h 751"/>
              <a:gd name="T64" fmla="*/ 0 w 427"/>
              <a:gd name="T65" fmla="*/ 2147483647 h 751"/>
              <a:gd name="T66" fmla="*/ 2147483647 w 427"/>
              <a:gd name="T67" fmla="*/ 2147483647 h 7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7"/>
              <a:gd name="T103" fmla="*/ 0 h 751"/>
              <a:gd name="T104" fmla="*/ 427 w 427"/>
              <a:gd name="T105" fmla="*/ 751 h 7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7" h="751">
                <a:moveTo>
                  <a:pt x="8" y="307"/>
                </a:moveTo>
                <a:lnTo>
                  <a:pt x="52" y="213"/>
                </a:lnTo>
                <a:lnTo>
                  <a:pt x="38" y="177"/>
                </a:lnTo>
                <a:lnTo>
                  <a:pt x="110" y="120"/>
                </a:lnTo>
                <a:lnTo>
                  <a:pt x="126" y="78"/>
                </a:lnTo>
                <a:lnTo>
                  <a:pt x="73" y="17"/>
                </a:lnTo>
                <a:lnTo>
                  <a:pt x="359" y="0"/>
                </a:lnTo>
                <a:lnTo>
                  <a:pt x="365" y="44"/>
                </a:lnTo>
                <a:lnTo>
                  <a:pt x="395" y="99"/>
                </a:lnTo>
                <a:lnTo>
                  <a:pt x="420" y="385"/>
                </a:lnTo>
                <a:lnTo>
                  <a:pt x="414" y="446"/>
                </a:lnTo>
                <a:lnTo>
                  <a:pt x="427" y="480"/>
                </a:lnTo>
                <a:lnTo>
                  <a:pt x="412" y="544"/>
                </a:lnTo>
                <a:lnTo>
                  <a:pt x="389" y="573"/>
                </a:lnTo>
                <a:lnTo>
                  <a:pt x="378" y="618"/>
                </a:lnTo>
                <a:lnTo>
                  <a:pt x="391" y="635"/>
                </a:lnTo>
                <a:lnTo>
                  <a:pt x="380" y="660"/>
                </a:lnTo>
                <a:lnTo>
                  <a:pt x="385" y="671"/>
                </a:lnTo>
                <a:lnTo>
                  <a:pt x="351" y="685"/>
                </a:lnTo>
                <a:lnTo>
                  <a:pt x="344" y="732"/>
                </a:lnTo>
                <a:lnTo>
                  <a:pt x="294" y="717"/>
                </a:lnTo>
                <a:lnTo>
                  <a:pt x="270" y="751"/>
                </a:lnTo>
                <a:lnTo>
                  <a:pt x="255" y="747"/>
                </a:lnTo>
                <a:lnTo>
                  <a:pt x="237" y="717"/>
                </a:lnTo>
                <a:lnTo>
                  <a:pt x="211" y="643"/>
                </a:lnTo>
                <a:lnTo>
                  <a:pt x="146" y="605"/>
                </a:lnTo>
                <a:lnTo>
                  <a:pt x="133" y="567"/>
                </a:lnTo>
                <a:lnTo>
                  <a:pt x="154" y="508"/>
                </a:lnTo>
                <a:lnTo>
                  <a:pt x="137" y="497"/>
                </a:lnTo>
                <a:lnTo>
                  <a:pt x="95" y="497"/>
                </a:lnTo>
                <a:lnTo>
                  <a:pt x="86" y="461"/>
                </a:lnTo>
                <a:lnTo>
                  <a:pt x="16" y="389"/>
                </a:lnTo>
                <a:lnTo>
                  <a:pt x="0" y="330"/>
                </a:lnTo>
                <a:lnTo>
                  <a:pt x="8" y="307"/>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7" name="Freeform 35"/>
          <p:cNvSpPr>
            <a:spLocks/>
          </p:cNvSpPr>
          <p:nvPr/>
        </p:nvSpPr>
        <p:spPr bwMode="auto">
          <a:xfrm>
            <a:off x="5995988" y="2662238"/>
            <a:ext cx="534987" cy="893762"/>
          </a:xfrm>
          <a:custGeom>
            <a:avLst/>
            <a:gdLst>
              <a:gd name="T0" fmla="*/ 2147483647 w 337"/>
              <a:gd name="T1" fmla="*/ 2147483647 h 563"/>
              <a:gd name="T2" fmla="*/ 2147483647 w 337"/>
              <a:gd name="T3" fmla="*/ 2147483647 h 563"/>
              <a:gd name="T4" fmla="*/ 2147483647 w 337"/>
              <a:gd name="T5" fmla="*/ 2147483647 h 563"/>
              <a:gd name="T6" fmla="*/ 2147483647 w 337"/>
              <a:gd name="T7" fmla="*/ 2147483647 h 563"/>
              <a:gd name="T8" fmla="*/ 2147483647 w 337"/>
              <a:gd name="T9" fmla="*/ 2147483647 h 563"/>
              <a:gd name="T10" fmla="*/ 2147483647 w 337"/>
              <a:gd name="T11" fmla="*/ 2147483647 h 563"/>
              <a:gd name="T12" fmla="*/ 2147483647 w 337"/>
              <a:gd name="T13" fmla="*/ 2147483647 h 563"/>
              <a:gd name="T14" fmla="*/ 2147483647 w 337"/>
              <a:gd name="T15" fmla="*/ 2147483647 h 563"/>
              <a:gd name="T16" fmla="*/ 2147483647 w 337"/>
              <a:gd name="T17" fmla="*/ 2147483647 h 563"/>
              <a:gd name="T18" fmla="*/ 2147483647 w 337"/>
              <a:gd name="T19" fmla="*/ 2147483647 h 563"/>
              <a:gd name="T20" fmla="*/ 2147483647 w 337"/>
              <a:gd name="T21" fmla="*/ 2147483647 h 563"/>
              <a:gd name="T22" fmla="*/ 2147483647 w 337"/>
              <a:gd name="T23" fmla="*/ 2147483647 h 563"/>
              <a:gd name="T24" fmla="*/ 2147483647 w 337"/>
              <a:gd name="T25" fmla="*/ 0 h 563"/>
              <a:gd name="T26" fmla="*/ 2147483647 w 337"/>
              <a:gd name="T27" fmla="*/ 2147483647 h 563"/>
              <a:gd name="T28" fmla="*/ 2147483647 w 337"/>
              <a:gd name="T29" fmla="*/ 2147483647 h 563"/>
              <a:gd name="T30" fmla="*/ 2147483647 w 337"/>
              <a:gd name="T31" fmla="*/ 2147483647 h 563"/>
              <a:gd name="T32" fmla="*/ 2147483647 w 337"/>
              <a:gd name="T33" fmla="*/ 2147483647 h 563"/>
              <a:gd name="T34" fmla="*/ 2147483647 w 337"/>
              <a:gd name="T35" fmla="*/ 2147483647 h 563"/>
              <a:gd name="T36" fmla="*/ 2147483647 w 337"/>
              <a:gd name="T37" fmla="*/ 2147483647 h 563"/>
              <a:gd name="T38" fmla="*/ 2147483647 w 337"/>
              <a:gd name="T39" fmla="*/ 2147483647 h 563"/>
              <a:gd name="T40" fmla="*/ 2147483647 w 337"/>
              <a:gd name="T41" fmla="*/ 2147483647 h 563"/>
              <a:gd name="T42" fmla="*/ 0 w 337"/>
              <a:gd name="T43" fmla="*/ 2147483647 h 563"/>
              <a:gd name="T44" fmla="*/ 2147483647 w 337"/>
              <a:gd name="T45" fmla="*/ 2147483647 h 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7"/>
              <a:gd name="T70" fmla="*/ 0 h 563"/>
              <a:gd name="T71" fmla="*/ 337 w 337"/>
              <a:gd name="T72" fmla="*/ 563 h 5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7" h="563">
                <a:moveTo>
                  <a:pt x="11" y="563"/>
                </a:moveTo>
                <a:lnTo>
                  <a:pt x="21" y="547"/>
                </a:lnTo>
                <a:lnTo>
                  <a:pt x="85" y="544"/>
                </a:lnTo>
                <a:lnTo>
                  <a:pt x="138" y="527"/>
                </a:lnTo>
                <a:lnTo>
                  <a:pt x="189" y="494"/>
                </a:lnTo>
                <a:lnTo>
                  <a:pt x="233" y="492"/>
                </a:lnTo>
                <a:lnTo>
                  <a:pt x="284" y="411"/>
                </a:lnTo>
                <a:lnTo>
                  <a:pt x="299" y="417"/>
                </a:lnTo>
                <a:lnTo>
                  <a:pt x="337" y="388"/>
                </a:lnTo>
                <a:lnTo>
                  <a:pt x="328" y="367"/>
                </a:lnTo>
                <a:lnTo>
                  <a:pt x="332" y="354"/>
                </a:lnTo>
                <a:lnTo>
                  <a:pt x="294" y="7"/>
                </a:lnTo>
                <a:lnTo>
                  <a:pt x="290" y="0"/>
                </a:lnTo>
                <a:lnTo>
                  <a:pt x="89" y="22"/>
                </a:lnTo>
                <a:lnTo>
                  <a:pt x="51" y="41"/>
                </a:lnTo>
                <a:lnTo>
                  <a:pt x="17" y="30"/>
                </a:lnTo>
                <a:lnTo>
                  <a:pt x="42" y="316"/>
                </a:lnTo>
                <a:lnTo>
                  <a:pt x="36" y="377"/>
                </a:lnTo>
                <a:lnTo>
                  <a:pt x="49" y="411"/>
                </a:lnTo>
                <a:lnTo>
                  <a:pt x="34" y="475"/>
                </a:lnTo>
                <a:lnTo>
                  <a:pt x="11" y="504"/>
                </a:lnTo>
                <a:lnTo>
                  <a:pt x="0" y="549"/>
                </a:lnTo>
                <a:lnTo>
                  <a:pt x="11" y="563"/>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8" name="Freeform 36"/>
          <p:cNvSpPr>
            <a:spLocks/>
          </p:cNvSpPr>
          <p:nvPr/>
        </p:nvSpPr>
        <p:spPr bwMode="auto">
          <a:xfrm>
            <a:off x="5794375" y="3224213"/>
            <a:ext cx="1254125" cy="625475"/>
          </a:xfrm>
          <a:custGeom>
            <a:avLst/>
            <a:gdLst>
              <a:gd name="T0" fmla="*/ 2147483647 w 790"/>
              <a:gd name="T1" fmla="*/ 2147483647 h 394"/>
              <a:gd name="T2" fmla="*/ 2147483647 w 790"/>
              <a:gd name="T3" fmla="*/ 2147483647 h 394"/>
              <a:gd name="T4" fmla="*/ 2147483647 w 790"/>
              <a:gd name="T5" fmla="*/ 2147483647 h 394"/>
              <a:gd name="T6" fmla="*/ 2147483647 w 790"/>
              <a:gd name="T7" fmla="*/ 2147483647 h 394"/>
              <a:gd name="T8" fmla="*/ 2147483647 w 790"/>
              <a:gd name="T9" fmla="*/ 2147483647 h 394"/>
              <a:gd name="T10" fmla="*/ 2147483647 w 790"/>
              <a:gd name="T11" fmla="*/ 2147483647 h 394"/>
              <a:gd name="T12" fmla="*/ 2147483647 w 790"/>
              <a:gd name="T13" fmla="*/ 2147483647 h 394"/>
              <a:gd name="T14" fmla="*/ 2147483647 w 790"/>
              <a:gd name="T15" fmla="*/ 2147483647 h 394"/>
              <a:gd name="T16" fmla="*/ 2147483647 w 790"/>
              <a:gd name="T17" fmla="*/ 2147483647 h 394"/>
              <a:gd name="T18" fmla="*/ 2147483647 w 790"/>
              <a:gd name="T19" fmla="*/ 2147483647 h 394"/>
              <a:gd name="T20" fmla="*/ 2147483647 w 790"/>
              <a:gd name="T21" fmla="*/ 2147483647 h 394"/>
              <a:gd name="T22" fmla="*/ 2147483647 w 790"/>
              <a:gd name="T23" fmla="*/ 2147483647 h 394"/>
              <a:gd name="T24" fmla="*/ 2147483647 w 790"/>
              <a:gd name="T25" fmla="*/ 2147483647 h 394"/>
              <a:gd name="T26" fmla="*/ 2147483647 w 790"/>
              <a:gd name="T27" fmla="*/ 2147483647 h 394"/>
              <a:gd name="T28" fmla="*/ 2147483647 w 790"/>
              <a:gd name="T29" fmla="*/ 2147483647 h 394"/>
              <a:gd name="T30" fmla="*/ 2147483647 w 790"/>
              <a:gd name="T31" fmla="*/ 2147483647 h 394"/>
              <a:gd name="T32" fmla="*/ 2147483647 w 790"/>
              <a:gd name="T33" fmla="*/ 2147483647 h 394"/>
              <a:gd name="T34" fmla="*/ 2147483647 w 790"/>
              <a:gd name="T35" fmla="*/ 2147483647 h 394"/>
              <a:gd name="T36" fmla="*/ 2147483647 w 790"/>
              <a:gd name="T37" fmla="*/ 2147483647 h 394"/>
              <a:gd name="T38" fmla="*/ 2147483647 w 790"/>
              <a:gd name="T39" fmla="*/ 0 h 394"/>
              <a:gd name="T40" fmla="*/ 2147483647 w 790"/>
              <a:gd name="T41" fmla="*/ 0 h 394"/>
              <a:gd name="T42" fmla="*/ 2147483647 w 790"/>
              <a:gd name="T43" fmla="*/ 2147483647 h 394"/>
              <a:gd name="T44" fmla="*/ 2147483647 w 790"/>
              <a:gd name="T45" fmla="*/ 2147483647 h 394"/>
              <a:gd name="T46" fmla="*/ 2147483647 w 790"/>
              <a:gd name="T47" fmla="*/ 2147483647 h 394"/>
              <a:gd name="T48" fmla="*/ 2147483647 w 790"/>
              <a:gd name="T49" fmla="*/ 2147483647 h 394"/>
              <a:gd name="T50" fmla="*/ 2147483647 w 790"/>
              <a:gd name="T51" fmla="*/ 2147483647 h 394"/>
              <a:gd name="T52" fmla="*/ 2147483647 w 790"/>
              <a:gd name="T53" fmla="*/ 2147483647 h 394"/>
              <a:gd name="T54" fmla="*/ 2147483647 w 790"/>
              <a:gd name="T55" fmla="*/ 2147483647 h 394"/>
              <a:gd name="T56" fmla="*/ 2147483647 w 790"/>
              <a:gd name="T57" fmla="*/ 2147483647 h 394"/>
              <a:gd name="T58" fmla="*/ 2147483647 w 790"/>
              <a:gd name="T59" fmla="*/ 2147483647 h 394"/>
              <a:gd name="T60" fmla="*/ 2147483647 w 790"/>
              <a:gd name="T61" fmla="*/ 2147483647 h 394"/>
              <a:gd name="T62" fmla="*/ 2147483647 w 790"/>
              <a:gd name="T63" fmla="*/ 2147483647 h 394"/>
              <a:gd name="T64" fmla="*/ 2147483647 w 790"/>
              <a:gd name="T65" fmla="*/ 2147483647 h 394"/>
              <a:gd name="T66" fmla="*/ 2147483647 w 790"/>
              <a:gd name="T67" fmla="*/ 2147483647 h 394"/>
              <a:gd name="T68" fmla="*/ 2147483647 w 790"/>
              <a:gd name="T69" fmla="*/ 2147483647 h 394"/>
              <a:gd name="T70" fmla="*/ 0 w 790"/>
              <a:gd name="T71" fmla="*/ 2147483647 h 394"/>
              <a:gd name="T72" fmla="*/ 2147483647 w 790"/>
              <a:gd name="T73" fmla="*/ 2147483647 h 3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0"/>
              <a:gd name="T112" fmla="*/ 0 h 394"/>
              <a:gd name="T113" fmla="*/ 790 w 790"/>
              <a:gd name="T114" fmla="*/ 394 h 3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0" h="394">
                <a:moveTo>
                  <a:pt x="5" y="374"/>
                </a:moveTo>
                <a:lnTo>
                  <a:pt x="24" y="372"/>
                </a:lnTo>
                <a:lnTo>
                  <a:pt x="30" y="330"/>
                </a:lnTo>
                <a:lnTo>
                  <a:pt x="19" y="328"/>
                </a:lnTo>
                <a:lnTo>
                  <a:pt x="43" y="294"/>
                </a:lnTo>
                <a:lnTo>
                  <a:pt x="93" y="309"/>
                </a:lnTo>
                <a:lnTo>
                  <a:pt x="100" y="262"/>
                </a:lnTo>
                <a:lnTo>
                  <a:pt x="134" y="248"/>
                </a:lnTo>
                <a:lnTo>
                  <a:pt x="129" y="237"/>
                </a:lnTo>
                <a:lnTo>
                  <a:pt x="148" y="193"/>
                </a:lnTo>
                <a:lnTo>
                  <a:pt x="212" y="190"/>
                </a:lnTo>
                <a:lnTo>
                  <a:pt x="265" y="173"/>
                </a:lnTo>
                <a:lnTo>
                  <a:pt x="299" y="150"/>
                </a:lnTo>
                <a:lnTo>
                  <a:pt x="316" y="140"/>
                </a:lnTo>
                <a:lnTo>
                  <a:pt x="360" y="138"/>
                </a:lnTo>
                <a:lnTo>
                  <a:pt x="411" y="57"/>
                </a:lnTo>
                <a:lnTo>
                  <a:pt x="426" y="63"/>
                </a:lnTo>
                <a:lnTo>
                  <a:pt x="464" y="34"/>
                </a:lnTo>
                <a:lnTo>
                  <a:pt x="455" y="13"/>
                </a:lnTo>
                <a:lnTo>
                  <a:pt x="459" y="0"/>
                </a:lnTo>
                <a:lnTo>
                  <a:pt x="493" y="0"/>
                </a:lnTo>
                <a:lnTo>
                  <a:pt x="515" y="8"/>
                </a:lnTo>
                <a:lnTo>
                  <a:pt x="584" y="47"/>
                </a:lnTo>
                <a:lnTo>
                  <a:pt x="633" y="46"/>
                </a:lnTo>
                <a:lnTo>
                  <a:pt x="656" y="30"/>
                </a:lnTo>
                <a:lnTo>
                  <a:pt x="709" y="65"/>
                </a:lnTo>
                <a:lnTo>
                  <a:pt x="728" y="129"/>
                </a:lnTo>
                <a:lnTo>
                  <a:pt x="790" y="174"/>
                </a:lnTo>
                <a:lnTo>
                  <a:pt x="760" y="209"/>
                </a:lnTo>
                <a:lnTo>
                  <a:pt x="705" y="262"/>
                </a:lnTo>
                <a:lnTo>
                  <a:pt x="705" y="273"/>
                </a:lnTo>
                <a:lnTo>
                  <a:pt x="627" y="322"/>
                </a:lnTo>
                <a:lnTo>
                  <a:pt x="191" y="362"/>
                </a:lnTo>
                <a:lnTo>
                  <a:pt x="144" y="360"/>
                </a:lnTo>
                <a:lnTo>
                  <a:pt x="146" y="383"/>
                </a:lnTo>
                <a:lnTo>
                  <a:pt x="0" y="394"/>
                </a:lnTo>
                <a:lnTo>
                  <a:pt x="5" y="374"/>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79" name="Freeform 37"/>
          <p:cNvSpPr>
            <a:spLocks/>
          </p:cNvSpPr>
          <p:nvPr/>
        </p:nvSpPr>
        <p:spPr bwMode="auto">
          <a:xfrm>
            <a:off x="5657850" y="3690938"/>
            <a:ext cx="1474788" cy="487362"/>
          </a:xfrm>
          <a:custGeom>
            <a:avLst/>
            <a:gdLst>
              <a:gd name="T0" fmla="*/ 2147483647 w 929"/>
              <a:gd name="T1" fmla="*/ 2147483647 h 307"/>
              <a:gd name="T2" fmla="*/ 2147483647 w 929"/>
              <a:gd name="T3" fmla="*/ 2147483647 h 307"/>
              <a:gd name="T4" fmla="*/ 2147483647 w 929"/>
              <a:gd name="T5" fmla="*/ 2147483647 h 307"/>
              <a:gd name="T6" fmla="*/ 2147483647 w 929"/>
              <a:gd name="T7" fmla="*/ 2147483647 h 307"/>
              <a:gd name="T8" fmla="*/ 2147483647 w 929"/>
              <a:gd name="T9" fmla="*/ 2147483647 h 307"/>
              <a:gd name="T10" fmla="*/ 2147483647 w 929"/>
              <a:gd name="T11" fmla="*/ 2147483647 h 307"/>
              <a:gd name="T12" fmla="*/ 2147483647 w 929"/>
              <a:gd name="T13" fmla="*/ 2147483647 h 307"/>
              <a:gd name="T14" fmla="*/ 2147483647 w 929"/>
              <a:gd name="T15" fmla="*/ 2147483647 h 307"/>
              <a:gd name="T16" fmla="*/ 2147483647 w 929"/>
              <a:gd name="T17" fmla="*/ 2147483647 h 307"/>
              <a:gd name="T18" fmla="*/ 2147483647 w 929"/>
              <a:gd name="T19" fmla="*/ 2147483647 h 307"/>
              <a:gd name="T20" fmla="*/ 2147483647 w 929"/>
              <a:gd name="T21" fmla="*/ 2147483647 h 307"/>
              <a:gd name="T22" fmla="*/ 2147483647 w 929"/>
              <a:gd name="T23" fmla="*/ 2147483647 h 307"/>
              <a:gd name="T24" fmla="*/ 2147483647 w 929"/>
              <a:gd name="T25" fmla="*/ 0 h 307"/>
              <a:gd name="T26" fmla="*/ 2147483647 w 929"/>
              <a:gd name="T27" fmla="*/ 2147483647 h 307"/>
              <a:gd name="T28" fmla="*/ 2147483647 w 929"/>
              <a:gd name="T29" fmla="*/ 2147483647 h 307"/>
              <a:gd name="T30" fmla="*/ 2147483647 w 929"/>
              <a:gd name="T31" fmla="*/ 2147483647 h 307"/>
              <a:gd name="T32" fmla="*/ 2147483647 w 929"/>
              <a:gd name="T33" fmla="*/ 2147483647 h 307"/>
              <a:gd name="T34" fmla="*/ 2147483647 w 929"/>
              <a:gd name="T35" fmla="*/ 2147483647 h 307"/>
              <a:gd name="T36" fmla="*/ 2147483647 w 929"/>
              <a:gd name="T37" fmla="*/ 2147483647 h 307"/>
              <a:gd name="T38" fmla="*/ 2147483647 w 929"/>
              <a:gd name="T39" fmla="*/ 2147483647 h 307"/>
              <a:gd name="T40" fmla="*/ 2147483647 w 929"/>
              <a:gd name="T41" fmla="*/ 2147483647 h 307"/>
              <a:gd name="T42" fmla="*/ 2147483647 w 929"/>
              <a:gd name="T43" fmla="*/ 2147483647 h 307"/>
              <a:gd name="T44" fmla="*/ 0 w 929"/>
              <a:gd name="T45" fmla="*/ 2147483647 h 307"/>
              <a:gd name="T46" fmla="*/ 2147483647 w 929"/>
              <a:gd name="T47" fmla="*/ 2147483647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9"/>
              <a:gd name="T73" fmla="*/ 0 h 307"/>
              <a:gd name="T74" fmla="*/ 929 w 929"/>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9" h="307">
                <a:moveTo>
                  <a:pt x="18" y="252"/>
                </a:moveTo>
                <a:lnTo>
                  <a:pt x="12" y="248"/>
                </a:lnTo>
                <a:lnTo>
                  <a:pt x="38" y="227"/>
                </a:lnTo>
                <a:lnTo>
                  <a:pt x="63" y="180"/>
                </a:lnTo>
                <a:lnTo>
                  <a:pt x="55" y="169"/>
                </a:lnTo>
                <a:lnTo>
                  <a:pt x="69" y="146"/>
                </a:lnTo>
                <a:lnTo>
                  <a:pt x="69" y="119"/>
                </a:lnTo>
                <a:lnTo>
                  <a:pt x="86" y="100"/>
                </a:lnTo>
                <a:lnTo>
                  <a:pt x="232" y="89"/>
                </a:lnTo>
                <a:lnTo>
                  <a:pt x="230" y="66"/>
                </a:lnTo>
                <a:lnTo>
                  <a:pt x="277" y="68"/>
                </a:lnTo>
                <a:lnTo>
                  <a:pt x="713" y="28"/>
                </a:lnTo>
                <a:lnTo>
                  <a:pt x="929" y="0"/>
                </a:lnTo>
                <a:lnTo>
                  <a:pt x="892" y="74"/>
                </a:lnTo>
                <a:lnTo>
                  <a:pt x="831" y="87"/>
                </a:lnTo>
                <a:lnTo>
                  <a:pt x="804" y="123"/>
                </a:lnTo>
                <a:lnTo>
                  <a:pt x="698" y="186"/>
                </a:lnTo>
                <a:lnTo>
                  <a:pt x="692" y="208"/>
                </a:lnTo>
                <a:lnTo>
                  <a:pt x="666" y="222"/>
                </a:lnTo>
                <a:lnTo>
                  <a:pt x="666" y="252"/>
                </a:lnTo>
                <a:lnTo>
                  <a:pt x="522" y="267"/>
                </a:lnTo>
                <a:lnTo>
                  <a:pt x="234" y="294"/>
                </a:lnTo>
                <a:lnTo>
                  <a:pt x="0" y="307"/>
                </a:lnTo>
                <a:lnTo>
                  <a:pt x="18" y="252"/>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0" name="Freeform 38"/>
          <p:cNvSpPr>
            <a:spLocks/>
          </p:cNvSpPr>
          <p:nvPr/>
        </p:nvSpPr>
        <p:spPr bwMode="auto">
          <a:xfrm>
            <a:off x="5456238" y="4157663"/>
            <a:ext cx="614362" cy="1035050"/>
          </a:xfrm>
          <a:custGeom>
            <a:avLst/>
            <a:gdLst>
              <a:gd name="T0" fmla="*/ 2147483647 w 387"/>
              <a:gd name="T1" fmla="*/ 2147483647 h 652"/>
              <a:gd name="T2" fmla="*/ 2147483647 w 387"/>
              <a:gd name="T3" fmla="*/ 2147483647 h 652"/>
              <a:gd name="T4" fmla="*/ 2147483647 w 387"/>
              <a:gd name="T5" fmla="*/ 2147483647 h 652"/>
              <a:gd name="T6" fmla="*/ 2147483647 w 387"/>
              <a:gd name="T7" fmla="*/ 2147483647 h 652"/>
              <a:gd name="T8" fmla="*/ 2147483647 w 387"/>
              <a:gd name="T9" fmla="*/ 2147483647 h 652"/>
              <a:gd name="T10" fmla="*/ 2147483647 w 387"/>
              <a:gd name="T11" fmla="*/ 2147483647 h 652"/>
              <a:gd name="T12" fmla="*/ 2147483647 w 387"/>
              <a:gd name="T13" fmla="*/ 2147483647 h 652"/>
              <a:gd name="T14" fmla="*/ 2147483647 w 387"/>
              <a:gd name="T15" fmla="*/ 2147483647 h 652"/>
              <a:gd name="T16" fmla="*/ 2147483647 w 387"/>
              <a:gd name="T17" fmla="*/ 2147483647 h 652"/>
              <a:gd name="T18" fmla="*/ 2147483647 w 387"/>
              <a:gd name="T19" fmla="*/ 0 h 652"/>
              <a:gd name="T20" fmla="*/ 2147483647 w 387"/>
              <a:gd name="T21" fmla="*/ 2147483647 h 652"/>
              <a:gd name="T22" fmla="*/ 2147483647 w 387"/>
              <a:gd name="T23" fmla="*/ 2147483647 h 652"/>
              <a:gd name="T24" fmla="*/ 2147483647 w 387"/>
              <a:gd name="T25" fmla="*/ 2147483647 h 652"/>
              <a:gd name="T26" fmla="*/ 2147483647 w 387"/>
              <a:gd name="T27" fmla="*/ 2147483647 h 652"/>
              <a:gd name="T28" fmla="*/ 2147483647 w 387"/>
              <a:gd name="T29" fmla="*/ 2147483647 h 652"/>
              <a:gd name="T30" fmla="*/ 2147483647 w 387"/>
              <a:gd name="T31" fmla="*/ 2147483647 h 652"/>
              <a:gd name="T32" fmla="*/ 2147483647 w 387"/>
              <a:gd name="T33" fmla="*/ 2147483647 h 652"/>
              <a:gd name="T34" fmla="*/ 2147483647 w 387"/>
              <a:gd name="T35" fmla="*/ 2147483647 h 652"/>
              <a:gd name="T36" fmla="*/ 0 w 387"/>
              <a:gd name="T37" fmla="*/ 2147483647 h 652"/>
              <a:gd name="T38" fmla="*/ 2147483647 w 387"/>
              <a:gd name="T39" fmla="*/ 2147483647 h 6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652"/>
              <a:gd name="T62" fmla="*/ 387 w 387"/>
              <a:gd name="T63" fmla="*/ 652 h 6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652">
                <a:moveTo>
                  <a:pt x="27" y="455"/>
                </a:moveTo>
                <a:lnTo>
                  <a:pt x="65" y="403"/>
                </a:lnTo>
                <a:lnTo>
                  <a:pt x="52" y="390"/>
                </a:lnTo>
                <a:lnTo>
                  <a:pt x="38" y="286"/>
                </a:lnTo>
                <a:lnTo>
                  <a:pt x="31" y="214"/>
                </a:lnTo>
                <a:lnTo>
                  <a:pt x="59" y="134"/>
                </a:lnTo>
                <a:lnTo>
                  <a:pt x="101" y="77"/>
                </a:lnTo>
                <a:lnTo>
                  <a:pt x="97" y="62"/>
                </a:lnTo>
                <a:lnTo>
                  <a:pt x="127" y="13"/>
                </a:lnTo>
                <a:lnTo>
                  <a:pt x="361" y="0"/>
                </a:lnTo>
                <a:lnTo>
                  <a:pt x="372" y="11"/>
                </a:lnTo>
                <a:lnTo>
                  <a:pt x="361" y="417"/>
                </a:lnTo>
                <a:lnTo>
                  <a:pt x="387" y="612"/>
                </a:lnTo>
                <a:lnTo>
                  <a:pt x="378" y="621"/>
                </a:lnTo>
                <a:lnTo>
                  <a:pt x="327" y="610"/>
                </a:lnTo>
                <a:lnTo>
                  <a:pt x="253" y="652"/>
                </a:lnTo>
                <a:lnTo>
                  <a:pt x="215" y="589"/>
                </a:lnTo>
                <a:lnTo>
                  <a:pt x="220" y="544"/>
                </a:lnTo>
                <a:lnTo>
                  <a:pt x="0" y="553"/>
                </a:lnTo>
                <a:lnTo>
                  <a:pt x="27" y="455"/>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1" name="Freeform 39"/>
          <p:cNvSpPr>
            <a:spLocks/>
          </p:cNvSpPr>
          <p:nvPr/>
        </p:nvSpPr>
        <p:spPr bwMode="auto">
          <a:xfrm>
            <a:off x="6029325" y="4114800"/>
            <a:ext cx="658813" cy="1047750"/>
          </a:xfrm>
          <a:custGeom>
            <a:avLst/>
            <a:gdLst>
              <a:gd name="T0" fmla="*/ 2147483647 w 415"/>
              <a:gd name="T1" fmla="*/ 2147483647 h 660"/>
              <a:gd name="T2" fmla="*/ 0 w 415"/>
              <a:gd name="T3" fmla="*/ 2147483647 h 660"/>
              <a:gd name="T4" fmla="*/ 2147483647 w 415"/>
              <a:gd name="T5" fmla="*/ 2147483647 h 660"/>
              <a:gd name="T6" fmla="*/ 2147483647 w 415"/>
              <a:gd name="T7" fmla="*/ 2147483647 h 660"/>
              <a:gd name="T8" fmla="*/ 2147483647 w 415"/>
              <a:gd name="T9" fmla="*/ 2147483647 h 660"/>
              <a:gd name="T10" fmla="*/ 2147483647 w 415"/>
              <a:gd name="T11" fmla="*/ 2147483647 h 660"/>
              <a:gd name="T12" fmla="*/ 2147483647 w 415"/>
              <a:gd name="T13" fmla="*/ 2147483647 h 660"/>
              <a:gd name="T14" fmla="*/ 2147483647 w 415"/>
              <a:gd name="T15" fmla="*/ 2147483647 h 660"/>
              <a:gd name="T16" fmla="*/ 2147483647 w 415"/>
              <a:gd name="T17" fmla="*/ 2147483647 h 660"/>
              <a:gd name="T18" fmla="*/ 2147483647 w 415"/>
              <a:gd name="T19" fmla="*/ 2147483647 h 660"/>
              <a:gd name="T20" fmla="*/ 2147483647 w 415"/>
              <a:gd name="T21" fmla="*/ 2147483647 h 660"/>
              <a:gd name="T22" fmla="*/ 2147483647 w 415"/>
              <a:gd name="T23" fmla="*/ 2147483647 h 660"/>
              <a:gd name="T24" fmla="*/ 2147483647 w 415"/>
              <a:gd name="T25" fmla="*/ 2147483647 h 660"/>
              <a:gd name="T26" fmla="*/ 2147483647 w 415"/>
              <a:gd name="T27" fmla="*/ 2147483647 h 660"/>
              <a:gd name="T28" fmla="*/ 2147483647 w 415"/>
              <a:gd name="T29" fmla="*/ 2147483647 h 660"/>
              <a:gd name="T30" fmla="*/ 2147483647 w 415"/>
              <a:gd name="T31" fmla="*/ 2147483647 h 660"/>
              <a:gd name="T32" fmla="*/ 2147483647 w 415"/>
              <a:gd name="T33" fmla="*/ 2147483647 h 660"/>
              <a:gd name="T34" fmla="*/ 2147483647 w 415"/>
              <a:gd name="T35" fmla="*/ 0 h 660"/>
              <a:gd name="T36" fmla="*/ 0 w 415"/>
              <a:gd name="T37" fmla="*/ 2147483647 h 660"/>
              <a:gd name="T38" fmla="*/ 2147483647 w 415"/>
              <a:gd name="T39" fmla="*/ 2147483647 h 6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5"/>
              <a:gd name="T61" fmla="*/ 0 h 660"/>
              <a:gd name="T62" fmla="*/ 415 w 415"/>
              <a:gd name="T63" fmla="*/ 660 h 6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5" h="660">
                <a:moveTo>
                  <a:pt x="11" y="38"/>
                </a:moveTo>
                <a:lnTo>
                  <a:pt x="0" y="444"/>
                </a:lnTo>
                <a:lnTo>
                  <a:pt x="26" y="639"/>
                </a:lnTo>
                <a:lnTo>
                  <a:pt x="55" y="647"/>
                </a:lnTo>
                <a:lnTo>
                  <a:pt x="79" y="631"/>
                </a:lnTo>
                <a:lnTo>
                  <a:pt x="96" y="647"/>
                </a:lnTo>
                <a:lnTo>
                  <a:pt x="72" y="660"/>
                </a:lnTo>
                <a:lnTo>
                  <a:pt x="130" y="645"/>
                </a:lnTo>
                <a:lnTo>
                  <a:pt x="142" y="626"/>
                </a:lnTo>
                <a:lnTo>
                  <a:pt x="134" y="616"/>
                </a:lnTo>
                <a:lnTo>
                  <a:pt x="138" y="599"/>
                </a:lnTo>
                <a:lnTo>
                  <a:pt x="110" y="574"/>
                </a:lnTo>
                <a:lnTo>
                  <a:pt x="112" y="552"/>
                </a:lnTo>
                <a:lnTo>
                  <a:pt x="415" y="525"/>
                </a:lnTo>
                <a:lnTo>
                  <a:pt x="388" y="423"/>
                </a:lnTo>
                <a:lnTo>
                  <a:pt x="405" y="360"/>
                </a:lnTo>
                <a:lnTo>
                  <a:pt x="366" y="279"/>
                </a:lnTo>
                <a:lnTo>
                  <a:pt x="288" y="0"/>
                </a:lnTo>
                <a:lnTo>
                  <a:pt x="0" y="27"/>
                </a:lnTo>
                <a:lnTo>
                  <a:pt x="11" y="38"/>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2" name="Freeform 40"/>
          <p:cNvSpPr>
            <a:spLocks/>
          </p:cNvSpPr>
          <p:nvPr/>
        </p:nvSpPr>
        <p:spPr bwMode="auto">
          <a:xfrm>
            <a:off x="6486525" y="4064000"/>
            <a:ext cx="930275" cy="950913"/>
          </a:xfrm>
          <a:custGeom>
            <a:avLst/>
            <a:gdLst>
              <a:gd name="T0" fmla="*/ 2147483647 w 586"/>
              <a:gd name="T1" fmla="*/ 2147483647 h 599"/>
              <a:gd name="T2" fmla="*/ 2147483647 w 586"/>
              <a:gd name="T3" fmla="*/ 2147483647 h 599"/>
              <a:gd name="T4" fmla="*/ 2147483647 w 586"/>
              <a:gd name="T5" fmla="*/ 2147483647 h 599"/>
              <a:gd name="T6" fmla="*/ 2147483647 w 586"/>
              <a:gd name="T7" fmla="*/ 2147483647 h 599"/>
              <a:gd name="T8" fmla="*/ 2147483647 w 586"/>
              <a:gd name="T9" fmla="*/ 2147483647 h 599"/>
              <a:gd name="T10" fmla="*/ 2147483647 w 586"/>
              <a:gd name="T11" fmla="*/ 2147483647 h 599"/>
              <a:gd name="T12" fmla="*/ 2147483647 w 586"/>
              <a:gd name="T13" fmla="*/ 2147483647 h 599"/>
              <a:gd name="T14" fmla="*/ 2147483647 w 586"/>
              <a:gd name="T15" fmla="*/ 2147483647 h 599"/>
              <a:gd name="T16" fmla="*/ 2147483647 w 586"/>
              <a:gd name="T17" fmla="*/ 2147483647 h 599"/>
              <a:gd name="T18" fmla="*/ 2147483647 w 586"/>
              <a:gd name="T19" fmla="*/ 2147483647 h 599"/>
              <a:gd name="T20" fmla="*/ 2147483647 w 586"/>
              <a:gd name="T21" fmla="*/ 2147483647 h 599"/>
              <a:gd name="T22" fmla="*/ 2147483647 w 586"/>
              <a:gd name="T23" fmla="*/ 2147483647 h 599"/>
              <a:gd name="T24" fmla="*/ 2147483647 w 586"/>
              <a:gd name="T25" fmla="*/ 2147483647 h 599"/>
              <a:gd name="T26" fmla="*/ 2147483647 w 586"/>
              <a:gd name="T27" fmla="*/ 2147483647 h 599"/>
              <a:gd name="T28" fmla="*/ 2147483647 w 586"/>
              <a:gd name="T29" fmla="*/ 2147483647 h 599"/>
              <a:gd name="T30" fmla="*/ 2147483647 w 586"/>
              <a:gd name="T31" fmla="*/ 2147483647 h 599"/>
              <a:gd name="T32" fmla="*/ 2147483647 w 586"/>
              <a:gd name="T33" fmla="*/ 2147483647 h 599"/>
              <a:gd name="T34" fmla="*/ 2147483647 w 586"/>
              <a:gd name="T35" fmla="*/ 2147483647 h 599"/>
              <a:gd name="T36" fmla="*/ 2147483647 w 586"/>
              <a:gd name="T37" fmla="*/ 2147483647 h 599"/>
              <a:gd name="T38" fmla="*/ 2147483647 w 586"/>
              <a:gd name="T39" fmla="*/ 0 h 599"/>
              <a:gd name="T40" fmla="*/ 2147483647 w 586"/>
              <a:gd name="T41" fmla="*/ 2147483647 h 599"/>
              <a:gd name="T42" fmla="*/ 0 w 586"/>
              <a:gd name="T43" fmla="*/ 2147483647 h 599"/>
              <a:gd name="T44" fmla="*/ 2147483647 w 586"/>
              <a:gd name="T45" fmla="*/ 2147483647 h 5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6"/>
              <a:gd name="T70" fmla="*/ 0 h 599"/>
              <a:gd name="T71" fmla="*/ 586 w 586"/>
              <a:gd name="T72" fmla="*/ 599 h 5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6" h="599">
                <a:moveTo>
                  <a:pt x="78" y="311"/>
                </a:moveTo>
                <a:lnTo>
                  <a:pt x="117" y="392"/>
                </a:lnTo>
                <a:lnTo>
                  <a:pt x="100" y="455"/>
                </a:lnTo>
                <a:lnTo>
                  <a:pt x="127" y="557"/>
                </a:lnTo>
                <a:lnTo>
                  <a:pt x="148" y="593"/>
                </a:lnTo>
                <a:lnTo>
                  <a:pt x="462" y="574"/>
                </a:lnTo>
                <a:lnTo>
                  <a:pt x="466" y="597"/>
                </a:lnTo>
                <a:lnTo>
                  <a:pt x="485" y="599"/>
                </a:lnTo>
                <a:lnTo>
                  <a:pt x="478" y="550"/>
                </a:lnTo>
                <a:lnTo>
                  <a:pt x="491" y="536"/>
                </a:lnTo>
                <a:lnTo>
                  <a:pt x="536" y="544"/>
                </a:lnTo>
                <a:lnTo>
                  <a:pt x="544" y="510"/>
                </a:lnTo>
                <a:lnTo>
                  <a:pt x="538" y="462"/>
                </a:lnTo>
                <a:lnTo>
                  <a:pt x="557" y="449"/>
                </a:lnTo>
                <a:lnTo>
                  <a:pt x="586" y="358"/>
                </a:lnTo>
                <a:lnTo>
                  <a:pt x="565" y="354"/>
                </a:lnTo>
                <a:lnTo>
                  <a:pt x="489" y="237"/>
                </a:lnTo>
                <a:lnTo>
                  <a:pt x="326" y="89"/>
                </a:lnTo>
                <a:lnTo>
                  <a:pt x="254" y="44"/>
                </a:lnTo>
                <a:lnTo>
                  <a:pt x="277" y="0"/>
                </a:lnTo>
                <a:lnTo>
                  <a:pt x="144" y="17"/>
                </a:lnTo>
                <a:lnTo>
                  <a:pt x="0" y="32"/>
                </a:lnTo>
                <a:lnTo>
                  <a:pt x="78" y="311"/>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3" name="Freeform 41"/>
          <p:cNvSpPr>
            <a:spLocks/>
          </p:cNvSpPr>
          <p:nvPr/>
        </p:nvSpPr>
        <p:spPr bwMode="auto">
          <a:xfrm>
            <a:off x="6203950" y="4914900"/>
            <a:ext cx="1570038" cy="1155700"/>
          </a:xfrm>
          <a:custGeom>
            <a:avLst/>
            <a:gdLst>
              <a:gd name="T0" fmla="*/ 0 w 989"/>
              <a:gd name="T1" fmla="*/ 2147483647 h 728"/>
              <a:gd name="T2" fmla="*/ 2147483647 w 989"/>
              <a:gd name="T3" fmla="*/ 2147483647 h 728"/>
              <a:gd name="T4" fmla="*/ 2147483647 w 989"/>
              <a:gd name="T5" fmla="*/ 2147483647 h 728"/>
              <a:gd name="T6" fmla="*/ 2147483647 w 989"/>
              <a:gd name="T7" fmla="*/ 2147483647 h 728"/>
              <a:gd name="T8" fmla="*/ 2147483647 w 989"/>
              <a:gd name="T9" fmla="*/ 2147483647 h 728"/>
              <a:gd name="T10" fmla="*/ 2147483647 w 989"/>
              <a:gd name="T11" fmla="*/ 2147483647 h 728"/>
              <a:gd name="T12" fmla="*/ 2147483647 w 989"/>
              <a:gd name="T13" fmla="*/ 2147483647 h 728"/>
              <a:gd name="T14" fmla="*/ 2147483647 w 989"/>
              <a:gd name="T15" fmla="*/ 2147483647 h 728"/>
              <a:gd name="T16" fmla="*/ 2147483647 w 989"/>
              <a:gd name="T17" fmla="*/ 2147483647 h 728"/>
              <a:gd name="T18" fmla="*/ 2147483647 w 989"/>
              <a:gd name="T19" fmla="*/ 2147483647 h 728"/>
              <a:gd name="T20" fmla="*/ 2147483647 w 989"/>
              <a:gd name="T21" fmla="*/ 2147483647 h 728"/>
              <a:gd name="T22" fmla="*/ 2147483647 w 989"/>
              <a:gd name="T23" fmla="*/ 2147483647 h 728"/>
              <a:gd name="T24" fmla="*/ 2147483647 w 989"/>
              <a:gd name="T25" fmla="*/ 2147483647 h 728"/>
              <a:gd name="T26" fmla="*/ 2147483647 w 989"/>
              <a:gd name="T27" fmla="*/ 2147483647 h 728"/>
              <a:gd name="T28" fmla="*/ 2147483647 w 989"/>
              <a:gd name="T29" fmla="*/ 2147483647 h 728"/>
              <a:gd name="T30" fmla="*/ 2147483647 w 989"/>
              <a:gd name="T31" fmla="*/ 2147483647 h 728"/>
              <a:gd name="T32" fmla="*/ 2147483647 w 989"/>
              <a:gd name="T33" fmla="*/ 2147483647 h 728"/>
              <a:gd name="T34" fmla="*/ 2147483647 w 989"/>
              <a:gd name="T35" fmla="*/ 2147483647 h 728"/>
              <a:gd name="T36" fmla="*/ 2147483647 w 989"/>
              <a:gd name="T37" fmla="*/ 2147483647 h 728"/>
              <a:gd name="T38" fmla="*/ 2147483647 w 989"/>
              <a:gd name="T39" fmla="*/ 2147483647 h 728"/>
              <a:gd name="T40" fmla="*/ 2147483647 w 989"/>
              <a:gd name="T41" fmla="*/ 2147483647 h 728"/>
              <a:gd name="T42" fmla="*/ 2147483647 w 989"/>
              <a:gd name="T43" fmla="*/ 2147483647 h 728"/>
              <a:gd name="T44" fmla="*/ 2147483647 w 989"/>
              <a:gd name="T45" fmla="*/ 2147483647 h 728"/>
              <a:gd name="T46" fmla="*/ 2147483647 w 989"/>
              <a:gd name="T47" fmla="*/ 2147483647 h 728"/>
              <a:gd name="T48" fmla="*/ 2147483647 w 989"/>
              <a:gd name="T49" fmla="*/ 2147483647 h 728"/>
              <a:gd name="T50" fmla="*/ 2147483647 w 989"/>
              <a:gd name="T51" fmla="*/ 2147483647 h 728"/>
              <a:gd name="T52" fmla="*/ 2147483647 w 989"/>
              <a:gd name="T53" fmla="*/ 2147483647 h 728"/>
              <a:gd name="T54" fmla="*/ 2147483647 w 989"/>
              <a:gd name="T55" fmla="*/ 2147483647 h 728"/>
              <a:gd name="T56" fmla="*/ 2147483647 w 989"/>
              <a:gd name="T57" fmla="*/ 2147483647 h 728"/>
              <a:gd name="T58" fmla="*/ 2147483647 w 989"/>
              <a:gd name="T59" fmla="*/ 2147483647 h 728"/>
              <a:gd name="T60" fmla="*/ 2147483647 w 989"/>
              <a:gd name="T61" fmla="*/ 2147483647 h 728"/>
              <a:gd name="T62" fmla="*/ 2147483647 w 989"/>
              <a:gd name="T63" fmla="*/ 2147483647 h 728"/>
              <a:gd name="T64" fmla="*/ 2147483647 w 989"/>
              <a:gd name="T65" fmla="*/ 2147483647 h 728"/>
              <a:gd name="T66" fmla="*/ 2147483647 w 989"/>
              <a:gd name="T67" fmla="*/ 2147483647 h 728"/>
              <a:gd name="T68" fmla="*/ 2147483647 w 989"/>
              <a:gd name="T69" fmla="*/ 2147483647 h 728"/>
              <a:gd name="T70" fmla="*/ 2147483647 w 989"/>
              <a:gd name="T71" fmla="*/ 2147483647 h 728"/>
              <a:gd name="T72" fmla="*/ 2147483647 w 989"/>
              <a:gd name="T73" fmla="*/ 2147483647 h 728"/>
              <a:gd name="T74" fmla="*/ 2147483647 w 989"/>
              <a:gd name="T75" fmla="*/ 0 h 728"/>
              <a:gd name="T76" fmla="*/ 2147483647 w 989"/>
              <a:gd name="T77" fmla="*/ 2147483647 h 728"/>
              <a:gd name="T78" fmla="*/ 2147483647 w 989"/>
              <a:gd name="T79" fmla="*/ 2147483647 h 728"/>
              <a:gd name="T80" fmla="*/ 2147483647 w 989"/>
              <a:gd name="T81" fmla="*/ 2147483647 h 728"/>
              <a:gd name="T82" fmla="*/ 2147483647 w 989"/>
              <a:gd name="T83" fmla="*/ 2147483647 h 728"/>
              <a:gd name="T84" fmla="*/ 2147483647 w 989"/>
              <a:gd name="T85" fmla="*/ 2147483647 h 728"/>
              <a:gd name="T86" fmla="*/ 2147483647 w 989"/>
              <a:gd name="T87" fmla="*/ 2147483647 h 728"/>
              <a:gd name="T88" fmla="*/ 2147483647 w 989"/>
              <a:gd name="T89" fmla="*/ 2147483647 h 728"/>
              <a:gd name="T90" fmla="*/ 0 w 989"/>
              <a:gd name="T91" fmla="*/ 2147483647 h 7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9"/>
              <a:gd name="T139" fmla="*/ 0 h 728"/>
              <a:gd name="T140" fmla="*/ 989 w 989"/>
              <a:gd name="T141" fmla="*/ 728 h 7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9" h="728">
                <a:moveTo>
                  <a:pt x="0" y="70"/>
                </a:moveTo>
                <a:lnTo>
                  <a:pt x="28" y="95"/>
                </a:lnTo>
                <a:lnTo>
                  <a:pt x="24" y="112"/>
                </a:lnTo>
                <a:lnTo>
                  <a:pt x="32" y="122"/>
                </a:lnTo>
                <a:lnTo>
                  <a:pt x="20" y="141"/>
                </a:lnTo>
                <a:lnTo>
                  <a:pt x="136" y="101"/>
                </a:lnTo>
                <a:lnTo>
                  <a:pt x="284" y="194"/>
                </a:lnTo>
                <a:lnTo>
                  <a:pt x="405" y="129"/>
                </a:lnTo>
                <a:lnTo>
                  <a:pt x="476" y="144"/>
                </a:lnTo>
                <a:lnTo>
                  <a:pt x="565" y="232"/>
                </a:lnTo>
                <a:lnTo>
                  <a:pt x="595" y="232"/>
                </a:lnTo>
                <a:lnTo>
                  <a:pt x="625" y="292"/>
                </a:lnTo>
                <a:lnTo>
                  <a:pt x="618" y="408"/>
                </a:lnTo>
                <a:lnTo>
                  <a:pt x="639" y="421"/>
                </a:lnTo>
                <a:lnTo>
                  <a:pt x="642" y="400"/>
                </a:lnTo>
                <a:lnTo>
                  <a:pt x="671" y="400"/>
                </a:lnTo>
                <a:lnTo>
                  <a:pt x="642" y="455"/>
                </a:lnTo>
                <a:lnTo>
                  <a:pt x="718" y="531"/>
                </a:lnTo>
                <a:lnTo>
                  <a:pt x="730" y="508"/>
                </a:lnTo>
                <a:lnTo>
                  <a:pt x="735" y="563"/>
                </a:lnTo>
                <a:lnTo>
                  <a:pt x="760" y="575"/>
                </a:lnTo>
                <a:lnTo>
                  <a:pt x="786" y="639"/>
                </a:lnTo>
                <a:lnTo>
                  <a:pt x="811" y="639"/>
                </a:lnTo>
                <a:lnTo>
                  <a:pt x="870" y="700"/>
                </a:lnTo>
                <a:lnTo>
                  <a:pt x="902" y="704"/>
                </a:lnTo>
                <a:lnTo>
                  <a:pt x="902" y="713"/>
                </a:lnTo>
                <a:lnTo>
                  <a:pt x="879" y="728"/>
                </a:lnTo>
                <a:lnTo>
                  <a:pt x="931" y="723"/>
                </a:lnTo>
                <a:lnTo>
                  <a:pt x="963" y="707"/>
                </a:lnTo>
                <a:lnTo>
                  <a:pt x="980" y="624"/>
                </a:lnTo>
                <a:lnTo>
                  <a:pt x="989" y="628"/>
                </a:lnTo>
                <a:lnTo>
                  <a:pt x="980" y="510"/>
                </a:lnTo>
                <a:lnTo>
                  <a:pt x="968" y="476"/>
                </a:lnTo>
                <a:lnTo>
                  <a:pt x="862" y="306"/>
                </a:lnTo>
                <a:lnTo>
                  <a:pt x="779" y="144"/>
                </a:lnTo>
                <a:lnTo>
                  <a:pt x="728" y="12"/>
                </a:lnTo>
                <a:lnTo>
                  <a:pt x="714" y="8"/>
                </a:lnTo>
                <a:lnTo>
                  <a:pt x="669" y="0"/>
                </a:lnTo>
                <a:lnTo>
                  <a:pt x="656" y="14"/>
                </a:lnTo>
                <a:lnTo>
                  <a:pt x="663" y="63"/>
                </a:lnTo>
                <a:lnTo>
                  <a:pt x="644" y="61"/>
                </a:lnTo>
                <a:lnTo>
                  <a:pt x="640" y="38"/>
                </a:lnTo>
                <a:lnTo>
                  <a:pt x="326" y="57"/>
                </a:lnTo>
                <a:lnTo>
                  <a:pt x="305" y="21"/>
                </a:lnTo>
                <a:lnTo>
                  <a:pt x="2" y="48"/>
                </a:lnTo>
                <a:lnTo>
                  <a:pt x="0" y="7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4" name="Freeform 45"/>
          <p:cNvSpPr>
            <a:spLocks/>
          </p:cNvSpPr>
          <p:nvPr/>
        </p:nvSpPr>
        <p:spPr bwMode="auto">
          <a:xfrm>
            <a:off x="6462713" y="2528888"/>
            <a:ext cx="725487" cy="798512"/>
          </a:xfrm>
          <a:custGeom>
            <a:avLst/>
            <a:gdLst>
              <a:gd name="T0" fmla="*/ 0 w 457"/>
              <a:gd name="T1" fmla="*/ 2147483647 h 503"/>
              <a:gd name="T2" fmla="*/ 2147483647 w 457"/>
              <a:gd name="T3" fmla="*/ 2147483647 h 503"/>
              <a:gd name="T4" fmla="*/ 2147483647 w 457"/>
              <a:gd name="T5" fmla="*/ 2147483647 h 503"/>
              <a:gd name="T6" fmla="*/ 2147483647 w 457"/>
              <a:gd name="T7" fmla="*/ 2147483647 h 503"/>
              <a:gd name="T8" fmla="*/ 2147483647 w 457"/>
              <a:gd name="T9" fmla="*/ 2147483647 h 503"/>
              <a:gd name="T10" fmla="*/ 2147483647 w 457"/>
              <a:gd name="T11" fmla="*/ 2147483647 h 503"/>
              <a:gd name="T12" fmla="*/ 2147483647 w 457"/>
              <a:gd name="T13" fmla="*/ 2147483647 h 503"/>
              <a:gd name="T14" fmla="*/ 2147483647 w 457"/>
              <a:gd name="T15" fmla="*/ 2147483647 h 503"/>
              <a:gd name="T16" fmla="*/ 2147483647 w 457"/>
              <a:gd name="T17" fmla="*/ 2147483647 h 503"/>
              <a:gd name="T18" fmla="*/ 2147483647 w 457"/>
              <a:gd name="T19" fmla="*/ 2147483647 h 503"/>
              <a:gd name="T20" fmla="*/ 2147483647 w 457"/>
              <a:gd name="T21" fmla="*/ 2147483647 h 503"/>
              <a:gd name="T22" fmla="*/ 2147483647 w 457"/>
              <a:gd name="T23" fmla="*/ 2147483647 h 503"/>
              <a:gd name="T24" fmla="*/ 2147483647 w 457"/>
              <a:gd name="T25" fmla="*/ 2147483647 h 503"/>
              <a:gd name="T26" fmla="*/ 2147483647 w 457"/>
              <a:gd name="T27" fmla="*/ 2147483647 h 503"/>
              <a:gd name="T28" fmla="*/ 2147483647 w 457"/>
              <a:gd name="T29" fmla="*/ 2147483647 h 503"/>
              <a:gd name="T30" fmla="*/ 2147483647 w 457"/>
              <a:gd name="T31" fmla="*/ 0 h 503"/>
              <a:gd name="T32" fmla="*/ 2147483647 w 457"/>
              <a:gd name="T33" fmla="*/ 2147483647 h 503"/>
              <a:gd name="T34" fmla="*/ 2147483647 w 457"/>
              <a:gd name="T35" fmla="*/ 2147483647 h 503"/>
              <a:gd name="T36" fmla="*/ 2147483647 w 457"/>
              <a:gd name="T37" fmla="*/ 2147483647 h 503"/>
              <a:gd name="T38" fmla="*/ 2147483647 w 457"/>
              <a:gd name="T39" fmla="*/ 2147483647 h 503"/>
              <a:gd name="T40" fmla="*/ 2147483647 w 457"/>
              <a:gd name="T41" fmla="*/ 2147483647 h 503"/>
              <a:gd name="T42" fmla="*/ 0 w 457"/>
              <a:gd name="T43" fmla="*/ 2147483647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7"/>
              <a:gd name="T67" fmla="*/ 0 h 503"/>
              <a:gd name="T68" fmla="*/ 457 w 457"/>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7" h="503">
                <a:moveTo>
                  <a:pt x="0" y="91"/>
                </a:moveTo>
                <a:lnTo>
                  <a:pt x="38" y="438"/>
                </a:lnTo>
                <a:lnTo>
                  <a:pt x="94" y="446"/>
                </a:lnTo>
                <a:lnTo>
                  <a:pt x="163" y="485"/>
                </a:lnTo>
                <a:lnTo>
                  <a:pt x="212" y="484"/>
                </a:lnTo>
                <a:lnTo>
                  <a:pt x="235" y="468"/>
                </a:lnTo>
                <a:lnTo>
                  <a:pt x="288" y="503"/>
                </a:lnTo>
                <a:lnTo>
                  <a:pt x="322" y="472"/>
                </a:lnTo>
                <a:lnTo>
                  <a:pt x="328" y="419"/>
                </a:lnTo>
                <a:lnTo>
                  <a:pt x="350" y="429"/>
                </a:lnTo>
                <a:lnTo>
                  <a:pt x="360" y="385"/>
                </a:lnTo>
                <a:lnTo>
                  <a:pt x="438" y="319"/>
                </a:lnTo>
                <a:lnTo>
                  <a:pt x="451" y="209"/>
                </a:lnTo>
                <a:lnTo>
                  <a:pt x="441" y="186"/>
                </a:lnTo>
                <a:lnTo>
                  <a:pt x="457" y="175"/>
                </a:lnTo>
                <a:lnTo>
                  <a:pt x="428" y="0"/>
                </a:lnTo>
                <a:lnTo>
                  <a:pt x="350" y="40"/>
                </a:lnTo>
                <a:lnTo>
                  <a:pt x="311" y="82"/>
                </a:lnTo>
                <a:lnTo>
                  <a:pt x="282" y="84"/>
                </a:lnTo>
                <a:lnTo>
                  <a:pt x="239" y="106"/>
                </a:lnTo>
                <a:lnTo>
                  <a:pt x="138" y="70"/>
                </a:lnTo>
                <a:lnTo>
                  <a:pt x="0" y="91"/>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5" name="Freeform 46"/>
          <p:cNvSpPr>
            <a:spLocks/>
          </p:cNvSpPr>
          <p:nvPr/>
        </p:nvSpPr>
        <p:spPr bwMode="auto">
          <a:xfrm>
            <a:off x="6919913" y="2806700"/>
            <a:ext cx="776287" cy="749300"/>
          </a:xfrm>
          <a:custGeom>
            <a:avLst/>
            <a:gdLst>
              <a:gd name="T0" fmla="*/ 0 w 489"/>
              <a:gd name="T1" fmla="*/ 2147483647 h 472"/>
              <a:gd name="T2" fmla="*/ 2147483647 w 489"/>
              <a:gd name="T3" fmla="*/ 2147483647 h 472"/>
              <a:gd name="T4" fmla="*/ 2147483647 w 489"/>
              <a:gd name="T5" fmla="*/ 2147483647 h 472"/>
              <a:gd name="T6" fmla="*/ 2147483647 w 489"/>
              <a:gd name="T7" fmla="*/ 2147483647 h 472"/>
              <a:gd name="T8" fmla="*/ 2147483647 w 489"/>
              <a:gd name="T9" fmla="*/ 2147483647 h 472"/>
              <a:gd name="T10" fmla="*/ 2147483647 w 489"/>
              <a:gd name="T11" fmla="*/ 2147483647 h 472"/>
              <a:gd name="T12" fmla="*/ 2147483647 w 489"/>
              <a:gd name="T13" fmla="*/ 2147483647 h 472"/>
              <a:gd name="T14" fmla="*/ 2147483647 w 489"/>
              <a:gd name="T15" fmla="*/ 2147483647 h 472"/>
              <a:gd name="T16" fmla="*/ 2147483647 w 489"/>
              <a:gd name="T17" fmla="*/ 2147483647 h 472"/>
              <a:gd name="T18" fmla="*/ 2147483647 w 489"/>
              <a:gd name="T19" fmla="*/ 2147483647 h 472"/>
              <a:gd name="T20" fmla="*/ 2147483647 w 489"/>
              <a:gd name="T21" fmla="*/ 2147483647 h 472"/>
              <a:gd name="T22" fmla="*/ 2147483647 w 489"/>
              <a:gd name="T23" fmla="*/ 2147483647 h 472"/>
              <a:gd name="T24" fmla="*/ 2147483647 w 489"/>
              <a:gd name="T25" fmla="*/ 2147483647 h 472"/>
              <a:gd name="T26" fmla="*/ 2147483647 w 489"/>
              <a:gd name="T27" fmla="*/ 2147483647 h 472"/>
              <a:gd name="T28" fmla="*/ 2147483647 w 489"/>
              <a:gd name="T29" fmla="*/ 2147483647 h 472"/>
              <a:gd name="T30" fmla="*/ 2147483647 w 489"/>
              <a:gd name="T31" fmla="*/ 2147483647 h 472"/>
              <a:gd name="T32" fmla="*/ 2147483647 w 489"/>
              <a:gd name="T33" fmla="*/ 2147483647 h 472"/>
              <a:gd name="T34" fmla="*/ 2147483647 w 489"/>
              <a:gd name="T35" fmla="*/ 2147483647 h 472"/>
              <a:gd name="T36" fmla="*/ 2147483647 w 489"/>
              <a:gd name="T37" fmla="*/ 2147483647 h 472"/>
              <a:gd name="T38" fmla="*/ 2147483647 w 489"/>
              <a:gd name="T39" fmla="*/ 0 h 472"/>
              <a:gd name="T40" fmla="*/ 2147483647 w 489"/>
              <a:gd name="T41" fmla="*/ 2147483647 h 472"/>
              <a:gd name="T42" fmla="*/ 2147483647 w 489"/>
              <a:gd name="T43" fmla="*/ 2147483647 h 472"/>
              <a:gd name="T44" fmla="*/ 2147483647 w 489"/>
              <a:gd name="T45" fmla="*/ 2147483647 h 472"/>
              <a:gd name="T46" fmla="*/ 2147483647 w 489"/>
              <a:gd name="T47" fmla="*/ 2147483647 h 472"/>
              <a:gd name="T48" fmla="*/ 2147483647 w 489"/>
              <a:gd name="T49" fmla="*/ 2147483647 h 472"/>
              <a:gd name="T50" fmla="*/ 2147483647 w 489"/>
              <a:gd name="T51" fmla="*/ 2147483647 h 472"/>
              <a:gd name="T52" fmla="*/ 2147483647 w 489"/>
              <a:gd name="T53" fmla="*/ 2147483647 h 472"/>
              <a:gd name="T54" fmla="*/ 0 w 489"/>
              <a:gd name="T55" fmla="*/ 2147483647 h 4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9"/>
              <a:gd name="T85" fmla="*/ 0 h 472"/>
              <a:gd name="T86" fmla="*/ 489 w 489"/>
              <a:gd name="T87" fmla="*/ 472 h 4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9" h="472">
                <a:moveTo>
                  <a:pt x="0" y="328"/>
                </a:moveTo>
                <a:lnTo>
                  <a:pt x="19" y="392"/>
                </a:lnTo>
                <a:lnTo>
                  <a:pt x="81" y="437"/>
                </a:lnTo>
                <a:lnTo>
                  <a:pt x="112" y="472"/>
                </a:lnTo>
                <a:lnTo>
                  <a:pt x="205" y="436"/>
                </a:lnTo>
                <a:lnTo>
                  <a:pt x="246" y="428"/>
                </a:lnTo>
                <a:lnTo>
                  <a:pt x="269" y="401"/>
                </a:lnTo>
                <a:lnTo>
                  <a:pt x="305" y="259"/>
                </a:lnTo>
                <a:lnTo>
                  <a:pt x="345" y="276"/>
                </a:lnTo>
                <a:lnTo>
                  <a:pt x="421" y="121"/>
                </a:lnTo>
                <a:lnTo>
                  <a:pt x="480" y="155"/>
                </a:lnTo>
                <a:lnTo>
                  <a:pt x="489" y="127"/>
                </a:lnTo>
                <a:lnTo>
                  <a:pt x="447" y="94"/>
                </a:lnTo>
                <a:lnTo>
                  <a:pt x="415" y="98"/>
                </a:lnTo>
                <a:lnTo>
                  <a:pt x="404" y="115"/>
                </a:lnTo>
                <a:lnTo>
                  <a:pt x="345" y="132"/>
                </a:lnTo>
                <a:lnTo>
                  <a:pt x="307" y="174"/>
                </a:lnTo>
                <a:lnTo>
                  <a:pt x="294" y="106"/>
                </a:lnTo>
                <a:lnTo>
                  <a:pt x="189" y="125"/>
                </a:lnTo>
                <a:lnTo>
                  <a:pt x="169" y="0"/>
                </a:lnTo>
                <a:lnTo>
                  <a:pt x="153" y="11"/>
                </a:lnTo>
                <a:lnTo>
                  <a:pt x="163" y="34"/>
                </a:lnTo>
                <a:lnTo>
                  <a:pt x="150" y="144"/>
                </a:lnTo>
                <a:lnTo>
                  <a:pt x="72" y="210"/>
                </a:lnTo>
                <a:lnTo>
                  <a:pt x="62" y="254"/>
                </a:lnTo>
                <a:lnTo>
                  <a:pt x="40" y="244"/>
                </a:lnTo>
                <a:lnTo>
                  <a:pt x="34" y="297"/>
                </a:lnTo>
                <a:lnTo>
                  <a:pt x="0" y="328"/>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6" name="Freeform 47"/>
          <p:cNvSpPr>
            <a:spLocks/>
          </p:cNvSpPr>
          <p:nvPr/>
        </p:nvSpPr>
        <p:spPr bwMode="auto">
          <a:xfrm>
            <a:off x="7386638" y="2863850"/>
            <a:ext cx="787400" cy="377825"/>
          </a:xfrm>
          <a:custGeom>
            <a:avLst/>
            <a:gdLst>
              <a:gd name="T0" fmla="*/ 0 w 496"/>
              <a:gd name="T1" fmla="*/ 2147483647 h 238"/>
              <a:gd name="T2" fmla="*/ 2147483647 w 496"/>
              <a:gd name="T3" fmla="*/ 2147483647 h 238"/>
              <a:gd name="T4" fmla="*/ 2147483647 w 496"/>
              <a:gd name="T5" fmla="*/ 2147483647 h 238"/>
              <a:gd name="T6" fmla="*/ 2147483647 w 496"/>
              <a:gd name="T7" fmla="*/ 2147483647 h 238"/>
              <a:gd name="T8" fmla="*/ 2147483647 w 496"/>
              <a:gd name="T9" fmla="*/ 2147483647 h 238"/>
              <a:gd name="T10" fmla="*/ 2147483647 w 496"/>
              <a:gd name="T11" fmla="*/ 2147483647 h 238"/>
              <a:gd name="T12" fmla="*/ 2147483647 w 496"/>
              <a:gd name="T13" fmla="*/ 2147483647 h 238"/>
              <a:gd name="T14" fmla="*/ 2147483647 w 496"/>
              <a:gd name="T15" fmla="*/ 2147483647 h 238"/>
              <a:gd name="T16" fmla="*/ 2147483647 w 496"/>
              <a:gd name="T17" fmla="*/ 2147483647 h 238"/>
              <a:gd name="T18" fmla="*/ 2147483647 w 496"/>
              <a:gd name="T19" fmla="*/ 2147483647 h 238"/>
              <a:gd name="T20" fmla="*/ 2147483647 w 496"/>
              <a:gd name="T21" fmla="*/ 2147483647 h 238"/>
              <a:gd name="T22" fmla="*/ 2147483647 w 496"/>
              <a:gd name="T23" fmla="*/ 2147483647 h 238"/>
              <a:gd name="T24" fmla="*/ 2147483647 w 496"/>
              <a:gd name="T25" fmla="*/ 2147483647 h 238"/>
              <a:gd name="T26" fmla="*/ 2147483647 w 496"/>
              <a:gd name="T27" fmla="*/ 2147483647 h 238"/>
              <a:gd name="T28" fmla="*/ 2147483647 w 496"/>
              <a:gd name="T29" fmla="*/ 2147483647 h 238"/>
              <a:gd name="T30" fmla="*/ 2147483647 w 496"/>
              <a:gd name="T31" fmla="*/ 2147483647 h 238"/>
              <a:gd name="T32" fmla="*/ 2147483647 w 496"/>
              <a:gd name="T33" fmla="*/ 2147483647 h 238"/>
              <a:gd name="T34" fmla="*/ 2147483647 w 496"/>
              <a:gd name="T35" fmla="*/ 2147483647 h 238"/>
              <a:gd name="T36" fmla="*/ 2147483647 w 496"/>
              <a:gd name="T37" fmla="*/ 2147483647 h 238"/>
              <a:gd name="T38" fmla="*/ 2147483647 w 496"/>
              <a:gd name="T39" fmla="*/ 2147483647 h 238"/>
              <a:gd name="T40" fmla="*/ 2147483647 w 496"/>
              <a:gd name="T41" fmla="*/ 2147483647 h 238"/>
              <a:gd name="T42" fmla="*/ 2147483647 w 496"/>
              <a:gd name="T43" fmla="*/ 2147483647 h 238"/>
              <a:gd name="T44" fmla="*/ 2147483647 w 496"/>
              <a:gd name="T45" fmla="*/ 2147483647 h 238"/>
              <a:gd name="T46" fmla="*/ 2147483647 w 496"/>
              <a:gd name="T47" fmla="*/ 2147483647 h 238"/>
              <a:gd name="T48" fmla="*/ 2147483647 w 496"/>
              <a:gd name="T49" fmla="*/ 2147483647 h 238"/>
              <a:gd name="T50" fmla="*/ 2147483647 w 496"/>
              <a:gd name="T51" fmla="*/ 2147483647 h 238"/>
              <a:gd name="T52" fmla="*/ 2147483647 w 496"/>
              <a:gd name="T53" fmla="*/ 2147483647 h 238"/>
              <a:gd name="T54" fmla="*/ 2147483647 w 496"/>
              <a:gd name="T55" fmla="*/ 2147483647 h 238"/>
              <a:gd name="T56" fmla="*/ 2147483647 w 496"/>
              <a:gd name="T57" fmla="*/ 2147483647 h 238"/>
              <a:gd name="T58" fmla="*/ 2147483647 w 496"/>
              <a:gd name="T59" fmla="*/ 2147483647 h 238"/>
              <a:gd name="T60" fmla="*/ 2147483647 w 496"/>
              <a:gd name="T61" fmla="*/ 2147483647 h 238"/>
              <a:gd name="T62" fmla="*/ 2147483647 w 496"/>
              <a:gd name="T63" fmla="*/ 2147483647 h 238"/>
              <a:gd name="T64" fmla="*/ 2147483647 w 496"/>
              <a:gd name="T65" fmla="*/ 2147483647 h 238"/>
              <a:gd name="T66" fmla="*/ 2147483647 w 496"/>
              <a:gd name="T67" fmla="*/ 2147483647 h 238"/>
              <a:gd name="T68" fmla="*/ 2147483647 w 496"/>
              <a:gd name="T69" fmla="*/ 2147483647 h 238"/>
              <a:gd name="T70" fmla="*/ 2147483647 w 496"/>
              <a:gd name="T71" fmla="*/ 2147483647 h 238"/>
              <a:gd name="T72" fmla="*/ 2147483647 w 496"/>
              <a:gd name="T73" fmla="*/ 0 h 238"/>
              <a:gd name="T74" fmla="*/ 0 w 496"/>
              <a:gd name="T75" fmla="*/ 2147483647 h 2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6"/>
              <a:gd name="T115" fmla="*/ 0 h 238"/>
              <a:gd name="T116" fmla="*/ 496 w 496"/>
              <a:gd name="T117" fmla="*/ 238 h 2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6" h="238">
                <a:moveTo>
                  <a:pt x="0" y="70"/>
                </a:moveTo>
                <a:lnTo>
                  <a:pt x="13" y="138"/>
                </a:lnTo>
                <a:lnTo>
                  <a:pt x="51" y="96"/>
                </a:lnTo>
                <a:lnTo>
                  <a:pt x="110" y="79"/>
                </a:lnTo>
                <a:lnTo>
                  <a:pt x="121" y="62"/>
                </a:lnTo>
                <a:lnTo>
                  <a:pt x="153" y="58"/>
                </a:lnTo>
                <a:lnTo>
                  <a:pt x="195" y="91"/>
                </a:lnTo>
                <a:lnTo>
                  <a:pt x="223" y="98"/>
                </a:lnTo>
                <a:lnTo>
                  <a:pt x="277" y="147"/>
                </a:lnTo>
                <a:lnTo>
                  <a:pt x="258" y="193"/>
                </a:lnTo>
                <a:lnTo>
                  <a:pt x="265" y="214"/>
                </a:lnTo>
                <a:lnTo>
                  <a:pt x="288" y="204"/>
                </a:lnTo>
                <a:lnTo>
                  <a:pt x="309" y="204"/>
                </a:lnTo>
                <a:lnTo>
                  <a:pt x="320" y="218"/>
                </a:lnTo>
                <a:lnTo>
                  <a:pt x="345" y="218"/>
                </a:lnTo>
                <a:lnTo>
                  <a:pt x="354" y="214"/>
                </a:lnTo>
                <a:lnTo>
                  <a:pt x="337" y="172"/>
                </a:lnTo>
                <a:lnTo>
                  <a:pt x="335" y="96"/>
                </a:lnTo>
                <a:lnTo>
                  <a:pt x="314" y="85"/>
                </a:lnTo>
                <a:lnTo>
                  <a:pt x="354" y="49"/>
                </a:lnTo>
                <a:lnTo>
                  <a:pt x="356" y="28"/>
                </a:lnTo>
                <a:lnTo>
                  <a:pt x="379" y="30"/>
                </a:lnTo>
                <a:lnTo>
                  <a:pt x="351" y="77"/>
                </a:lnTo>
                <a:lnTo>
                  <a:pt x="368" y="132"/>
                </a:lnTo>
                <a:lnTo>
                  <a:pt x="375" y="149"/>
                </a:lnTo>
                <a:lnTo>
                  <a:pt x="387" y="157"/>
                </a:lnTo>
                <a:lnTo>
                  <a:pt x="364" y="155"/>
                </a:lnTo>
                <a:lnTo>
                  <a:pt x="371" y="189"/>
                </a:lnTo>
                <a:lnTo>
                  <a:pt x="411" y="214"/>
                </a:lnTo>
                <a:lnTo>
                  <a:pt x="421" y="218"/>
                </a:lnTo>
                <a:lnTo>
                  <a:pt x="432" y="218"/>
                </a:lnTo>
                <a:lnTo>
                  <a:pt x="426" y="238"/>
                </a:lnTo>
                <a:lnTo>
                  <a:pt x="476" y="214"/>
                </a:lnTo>
                <a:lnTo>
                  <a:pt x="485" y="184"/>
                </a:lnTo>
                <a:lnTo>
                  <a:pt x="496" y="151"/>
                </a:lnTo>
                <a:lnTo>
                  <a:pt x="426" y="165"/>
                </a:lnTo>
                <a:lnTo>
                  <a:pt x="381" y="0"/>
                </a:lnTo>
                <a:lnTo>
                  <a:pt x="0" y="7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7" name="Freeform 48"/>
          <p:cNvSpPr>
            <a:spLocks/>
          </p:cNvSpPr>
          <p:nvPr/>
        </p:nvSpPr>
        <p:spPr bwMode="auto">
          <a:xfrm>
            <a:off x="6789738" y="2998788"/>
            <a:ext cx="1336675" cy="736600"/>
          </a:xfrm>
          <a:custGeom>
            <a:avLst/>
            <a:gdLst>
              <a:gd name="T0" fmla="*/ 2147483647 w 842"/>
              <a:gd name="T1" fmla="*/ 2147483647 h 464"/>
              <a:gd name="T2" fmla="*/ 2147483647 w 842"/>
              <a:gd name="T3" fmla="*/ 2147483647 h 464"/>
              <a:gd name="T4" fmla="*/ 2147483647 w 842"/>
              <a:gd name="T5" fmla="*/ 2147483647 h 464"/>
              <a:gd name="T6" fmla="*/ 2147483647 w 842"/>
              <a:gd name="T7" fmla="*/ 2147483647 h 464"/>
              <a:gd name="T8" fmla="*/ 2147483647 w 842"/>
              <a:gd name="T9" fmla="*/ 2147483647 h 464"/>
              <a:gd name="T10" fmla="*/ 2147483647 w 842"/>
              <a:gd name="T11" fmla="*/ 2147483647 h 464"/>
              <a:gd name="T12" fmla="*/ 2147483647 w 842"/>
              <a:gd name="T13" fmla="*/ 2147483647 h 464"/>
              <a:gd name="T14" fmla="*/ 2147483647 w 842"/>
              <a:gd name="T15" fmla="*/ 2147483647 h 464"/>
              <a:gd name="T16" fmla="*/ 2147483647 w 842"/>
              <a:gd name="T17" fmla="*/ 2147483647 h 464"/>
              <a:gd name="T18" fmla="*/ 2147483647 w 842"/>
              <a:gd name="T19" fmla="*/ 2147483647 h 464"/>
              <a:gd name="T20" fmla="*/ 2147483647 w 842"/>
              <a:gd name="T21" fmla="*/ 0 h 464"/>
              <a:gd name="T22" fmla="*/ 2147483647 w 842"/>
              <a:gd name="T23" fmla="*/ 2147483647 h 464"/>
              <a:gd name="T24" fmla="*/ 2147483647 w 842"/>
              <a:gd name="T25" fmla="*/ 2147483647 h 464"/>
              <a:gd name="T26" fmla="*/ 2147483647 w 842"/>
              <a:gd name="T27" fmla="*/ 2147483647 h 464"/>
              <a:gd name="T28" fmla="*/ 2147483647 w 842"/>
              <a:gd name="T29" fmla="*/ 2147483647 h 464"/>
              <a:gd name="T30" fmla="*/ 2147483647 w 842"/>
              <a:gd name="T31" fmla="*/ 2147483647 h 464"/>
              <a:gd name="T32" fmla="*/ 2147483647 w 842"/>
              <a:gd name="T33" fmla="*/ 2147483647 h 464"/>
              <a:gd name="T34" fmla="*/ 2147483647 w 842"/>
              <a:gd name="T35" fmla="*/ 2147483647 h 464"/>
              <a:gd name="T36" fmla="*/ 2147483647 w 842"/>
              <a:gd name="T37" fmla="*/ 2147483647 h 464"/>
              <a:gd name="T38" fmla="*/ 2147483647 w 842"/>
              <a:gd name="T39" fmla="*/ 2147483647 h 464"/>
              <a:gd name="T40" fmla="*/ 2147483647 w 842"/>
              <a:gd name="T41" fmla="*/ 2147483647 h 464"/>
              <a:gd name="T42" fmla="*/ 2147483647 w 842"/>
              <a:gd name="T43" fmla="*/ 2147483647 h 464"/>
              <a:gd name="T44" fmla="*/ 2147483647 w 842"/>
              <a:gd name="T45" fmla="*/ 2147483647 h 464"/>
              <a:gd name="T46" fmla="*/ 2147483647 w 842"/>
              <a:gd name="T47" fmla="*/ 2147483647 h 464"/>
              <a:gd name="T48" fmla="*/ 2147483647 w 842"/>
              <a:gd name="T49" fmla="*/ 2147483647 h 464"/>
              <a:gd name="T50" fmla="*/ 2147483647 w 842"/>
              <a:gd name="T51" fmla="*/ 2147483647 h 464"/>
              <a:gd name="T52" fmla="*/ 2147483647 w 842"/>
              <a:gd name="T53" fmla="*/ 2147483647 h 464"/>
              <a:gd name="T54" fmla="*/ 2147483647 w 842"/>
              <a:gd name="T55" fmla="*/ 2147483647 h 464"/>
              <a:gd name="T56" fmla="*/ 2147483647 w 842"/>
              <a:gd name="T57" fmla="*/ 2147483647 h 464"/>
              <a:gd name="T58" fmla="*/ 0 w 842"/>
              <a:gd name="T59" fmla="*/ 2147483647 h 464"/>
              <a:gd name="T60" fmla="*/ 2147483647 w 842"/>
              <a:gd name="T61" fmla="*/ 2147483647 h 4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2"/>
              <a:gd name="T94" fmla="*/ 0 h 464"/>
              <a:gd name="T95" fmla="*/ 842 w 842"/>
              <a:gd name="T96" fmla="*/ 464 h 4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2" h="464">
                <a:moveTo>
                  <a:pt x="78" y="415"/>
                </a:moveTo>
                <a:lnTo>
                  <a:pt x="78" y="404"/>
                </a:lnTo>
                <a:lnTo>
                  <a:pt x="133" y="351"/>
                </a:lnTo>
                <a:lnTo>
                  <a:pt x="163" y="316"/>
                </a:lnTo>
                <a:lnTo>
                  <a:pt x="194" y="351"/>
                </a:lnTo>
                <a:lnTo>
                  <a:pt x="287" y="315"/>
                </a:lnTo>
                <a:lnTo>
                  <a:pt x="328" y="307"/>
                </a:lnTo>
                <a:lnTo>
                  <a:pt x="351" y="280"/>
                </a:lnTo>
                <a:lnTo>
                  <a:pt x="387" y="138"/>
                </a:lnTo>
                <a:lnTo>
                  <a:pt x="427" y="155"/>
                </a:lnTo>
                <a:lnTo>
                  <a:pt x="503" y="0"/>
                </a:lnTo>
                <a:lnTo>
                  <a:pt x="562" y="34"/>
                </a:lnTo>
                <a:lnTo>
                  <a:pt x="571" y="6"/>
                </a:lnTo>
                <a:lnTo>
                  <a:pt x="599" y="13"/>
                </a:lnTo>
                <a:lnTo>
                  <a:pt x="653" y="62"/>
                </a:lnTo>
                <a:lnTo>
                  <a:pt x="634" y="108"/>
                </a:lnTo>
                <a:lnTo>
                  <a:pt x="641" y="129"/>
                </a:lnTo>
                <a:lnTo>
                  <a:pt x="664" y="119"/>
                </a:lnTo>
                <a:lnTo>
                  <a:pt x="681" y="140"/>
                </a:lnTo>
                <a:lnTo>
                  <a:pt x="763" y="167"/>
                </a:lnTo>
                <a:lnTo>
                  <a:pt x="687" y="163"/>
                </a:lnTo>
                <a:lnTo>
                  <a:pt x="766" y="233"/>
                </a:lnTo>
                <a:lnTo>
                  <a:pt x="715" y="226"/>
                </a:lnTo>
                <a:lnTo>
                  <a:pt x="818" y="290"/>
                </a:lnTo>
                <a:lnTo>
                  <a:pt x="842" y="334"/>
                </a:lnTo>
                <a:lnTo>
                  <a:pt x="825" y="328"/>
                </a:lnTo>
                <a:lnTo>
                  <a:pt x="821" y="339"/>
                </a:lnTo>
                <a:lnTo>
                  <a:pt x="490" y="402"/>
                </a:lnTo>
                <a:lnTo>
                  <a:pt x="216" y="436"/>
                </a:lnTo>
                <a:lnTo>
                  <a:pt x="0" y="464"/>
                </a:lnTo>
                <a:lnTo>
                  <a:pt x="78" y="415"/>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8" name="Freeform 49"/>
          <p:cNvSpPr>
            <a:spLocks/>
          </p:cNvSpPr>
          <p:nvPr/>
        </p:nvSpPr>
        <p:spPr bwMode="auto">
          <a:xfrm>
            <a:off x="8069263" y="3203575"/>
            <a:ext cx="73025" cy="182563"/>
          </a:xfrm>
          <a:custGeom>
            <a:avLst/>
            <a:gdLst>
              <a:gd name="T0" fmla="*/ 0 w 46"/>
              <a:gd name="T1" fmla="*/ 2147483647 h 115"/>
              <a:gd name="T2" fmla="*/ 2147483647 w 46"/>
              <a:gd name="T3" fmla="*/ 2147483647 h 115"/>
              <a:gd name="T4" fmla="*/ 2147483647 w 46"/>
              <a:gd name="T5" fmla="*/ 2147483647 h 115"/>
              <a:gd name="T6" fmla="*/ 2147483647 w 46"/>
              <a:gd name="T7" fmla="*/ 0 h 115"/>
              <a:gd name="T8" fmla="*/ 2147483647 w 46"/>
              <a:gd name="T9" fmla="*/ 2147483647 h 115"/>
              <a:gd name="T10" fmla="*/ 0 w 46"/>
              <a:gd name="T11" fmla="*/ 2147483647 h 115"/>
              <a:gd name="T12" fmla="*/ 0 w 46"/>
              <a:gd name="T13" fmla="*/ 2147483647 h 115"/>
              <a:gd name="T14" fmla="*/ 0 60000 65536"/>
              <a:gd name="T15" fmla="*/ 0 60000 65536"/>
              <a:gd name="T16" fmla="*/ 0 60000 65536"/>
              <a:gd name="T17" fmla="*/ 0 60000 65536"/>
              <a:gd name="T18" fmla="*/ 0 60000 65536"/>
              <a:gd name="T19" fmla="*/ 0 60000 65536"/>
              <a:gd name="T20" fmla="*/ 0 60000 65536"/>
              <a:gd name="T21" fmla="*/ 0 w 46"/>
              <a:gd name="T22" fmla="*/ 0 h 115"/>
              <a:gd name="T23" fmla="*/ 46 w 46"/>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15">
                <a:moveTo>
                  <a:pt x="0" y="115"/>
                </a:moveTo>
                <a:lnTo>
                  <a:pt x="15" y="83"/>
                </a:lnTo>
                <a:lnTo>
                  <a:pt x="32" y="64"/>
                </a:lnTo>
                <a:lnTo>
                  <a:pt x="46" y="0"/>
                </a:lnTo>
                <a:lnTo>
                  <a:pt x="17" y="15"/>
                </a:lnTo>
                <a:lnTo>
                  <a:pt x="0" y="76"/>
                </a:lnTo>
                <a:lnTo>
                  <a:pt x="0" y="115"/>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89" name="Freeform 50"/>
          <p:cNvSpPr>
            <a:spLocks/>
          </p:cNvSpPr>
          <p:nvPr/>
        </p:nvSpPr>
        <p:spPr bwMode="auto">
          <a:xfrm>
            <a:off x="6715125" y="3536950"/>
            <a:ext cx="1474788" cy="644525"/>
          </a:xfrm>
          <a:custGeom>
            <a:avLst/>
            <a:gdLst>
              <a:gd name="T0" fmla="*/ 0 w 929"/>
              <a:gd name="T1" fmla="*/ 2147483647 h 406"/>
              <a:gd name="T2" fmla="*/ 2147483647 w 929"/>
              <a:gd name="T3" fmla="*/ 2147483647 h 406"/>
              <a:gd name="T4" fmla="*/ 2147483647 w 929"/>
              <a:gd name="T5" fmla="*/ 2147483647 h 406"/>
              <a:gd name="T6" fmla="*/ 2147483647 w 929"/>
              <a:gd name="T7" fmla="*/ 2147483647 h 406"/>
              <a:gd name="T8" fmla="*/ 2147483647 w 929"/>
              <a:gd name="T9" fmla="*/ 2147483647 h 406"/>
              <a:gd name="T10" fmla="*/ 2147483647 w 929"/>
              <a:gd name="T11" fmla="*/ 2147483647 h 406"/>
              <a:gd name="T12" fmla="*/ 2147483647 w 929"/>
              <a:gd name="T13" fmla="*/ 2147483647 h 406"/>
              <a:gd name="T14" fmla="*/ 2147483647 w 929"/>
              <a:gd name="T15" fmla="*/ 2147483647 h 406"/>
              <a:gd name="T16" fmla="*/ 2147483647 w 929"/>
              <a:gd name="T17" fmla="*/ 2147483647 h 406"/>
              <a:gd name="T18" fmla="*/ 2147483647 w 929"/>
              <a:gd name="T19" fmla="*/ 2147483647 h 406"/>
              <a:gd name="T20" fmla="*/ 2147483647 w 929"/>
              <a:gd name="T21" fmla="*/ 2147483647 h 406"/>
              <a:gd name="T22" fmla="*/ 2147483647 w 929"/>
              <a:gd name="T23" fmla="*/ 2147483647 h 406"/>
              <a:gd name="T24" fmla="*/ 2147483647 w 929"/>
              <a:gd name="T25" fmla="*/ 2147483647 h 406"/>
              <a:gd name="T26" fmla="*/ 2147483647 w 929"/>
              <a:gd name="T27" fmla="*/ 2147483647 h 406"/>
              <a:gd name="T28" fmla="*/ 2147483647 w 929"/>
              <a:gd name="T29" fmla="*/ 2147483647 h 406"/>
              <a:gd name="T30" fmla="*/ 2147483647 w 929"/>
              <a:gd name="T31" fmla="*/ 2147483647 h 406"/>
              <a:gd name="T32" fmla="*/ 2147483647 w 929"/>
              <a:gd name="T33" fmla="*/ 2147483647 h 406"/>
              <a:gd name="T34" fmla="*/ 2147483647 w 929"/>
              <a:gd name="T35" fmla="*/ 2147483647 h 406"/>
              <a:gd name="T36" fmla="*/ 2147483647 w 929"/>
              <a:gd name="T37" fmla="*/ 2147483647 h 406"/>
              <a:gd name="T38" fmla="*/ 2147483647 w 929"/>
              <a:gd name="T39" fmla="*/ 2147483647 h 406"/>
              <a:gd name="T40" fmla="*/ 2147483647 w 929"/>
              <a:gd name="T41" fmla="*/ 2147483647 h 406"/>
              <a:gd name="T42" fmla="*/ 2147483647 w 929"/>
              <a:gd name="T43" fmla="*/ 2147483647 h 406"/>
              <a:gd name="T44" fmla="*/ 2147483647 w 929"/>
              <a:gd name="T45" fmla="*/ 2147483647 h 406"/>
              <a:gd name="T46" fmla="*/ 2147483647 w 929"/>
              <a:gd name="T47" fmla="*/ 2147483647 h 406"/>
              <a:gd name="T48" fmla="*/ 2147483647 w 929"/>
              <a:gd name="T49" fmla="*/ 2147483647 h 406"/>
              <a:gd name="T50" fmla="*/ 2147483647 w 929"/>
              <a:gd name="T51" fmla="*/ 2147483647 h 406"/>
              <a:gd name="T52" fmla="*/ 2147483647 w 929"/>
              <a:gd name="T53" fmla="*/ 2147483647 h 406"/>
              <a:gd name="T54" fmla="*/ 2147483647 w 929"/>
              <a:gd name="T55" fmla="*/ 0 h 406"/>
              <a:gd name="T56" fmla="*/ 2147483647 w 929"/>
              <a:gd name="T57" fmla="*/ 2147483647 h 406"/>
              <a:gd name="T58" fmla="*/ 2147483647 w 929"/>
              <a:gd name="T59" fmla="*/ 2147483647 h 406"/>
              <a:gd name="T60" fmla="*/ 2147483647 w 929"/>
              <a:gd name="T61" fmla="*/ 2147483647 h 406"/>
              <a:gd name="T62" fmla="*/ 2147483647 w 929"/>
              <a:gd name="T63" fmla="*/ 2147483647 h 406"/>
              <a:gd name="T64" fmla="*/ 2147483647 w 929"/>
              <a:gd name="T65" fmla="*/ 2147483647 h 406"/>
              <a:gd name="T66" fmla="*/ 2147483647 w 929"/>
              <a:gd name="T67" fmla="*/ 2147483647 h 406"/>
              <a:gd name="T68" fmla="*/ 2147483647 w 929"/>
              <a:gd name="T69" fmla="*/ 2147483647 h 406"/>
              <a:gd name="T70" fmla="*/ 0 w 929"/>
              <a:gd name="T71" fmla="*/ 2147483647 h 406"/>
              <a:gd name="T72" fmla="*/ 0 w 929"/>
              <a:gd name="T73" fmla="*/ 2147483647 h 4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9"/>
              <a:gd name="T112" fmla="*/ 0 h 406"/>
              <a:gd name="T113" fmla="*/ 929 w 929"/>
              <a:gd name="T114" fmla="*/ 406 h 4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9" h="406">
                <a:moveTo>
                  <a:pt x="0" y="349"/>
                </a:moveTo>
                <a:lnTo>
                  <a:pt x="133" y="332"/>
                </a:lnTo>
                <a:lnTo>
                  <a:pt x="212" y="294"/>
                </a:lnTo>
                <a:lnTo>
                  <a:pt x="360" y="279"/>
                </a:lnTo>
                <a:lnTo>
                  <a:pt x="421" y="317"/>
                </a:lnTo>
                <a:lnTo>
                  <a:pt x="518" y="304"/>
                </a:lnTo>
                <a:lnTo>
                  <a:pt x="664" y="406"/>
                </a:lnTo>
                <a:lnTo>
                  <a:pt x="720" y="393"/>
                </a:lnTo>
                <a:lnTo>
                  <a:pt x="802" y="275"/>
                </a:lnTo>
                <a:lnTo>
                  <a:pt x="868" y="250"/>
                </a:lnTo>
                <a:lnTo>
                  <a:pt x="887" y="216"/>
                </a:lnTo>
                <a:lnTo>
                  <a:pt x="817" y="228"/>
                </a:lnTo>
                <a:lnTo>
                  <a:pt x="798" y="205"/>
                </a:lnTo>
                <a:lnTo>
                  <a:pt x="842" y="194"/>
                </a:lnTo>
                <a:lnTo>
                  <a:pt x="840" y="178"/>
                </a:lnTo>
                <a:lnTo>
                  <a:pt x="792" y="161"/>
                </a:lnTo>
                <a:lnTo>
                  <a:pt x="855" y="139"/>
                </a:lnTo>
                <a:lnTo>
                  <a:pt x="851" y="163"/>
                </a:lnTo>
                <a:lnTo>
                  <a:pt x="891" y="163"/>
                </a:lnTo>
                <a:lnTo>
                  <a:pt x="914" y="120"/>
                </a:lnTo>
                <a:lnTo>
                  <a:pt x="929" y="118"/>
                </a:lnTo>
                <a:lnTo>
                  <a:pt x="919" y="82"/>
                </a:lnTo>
                <a:lnTo>
                  <a:pt x="891" y="118"/>
                </a:lnTo>
                <a:lnTo>
                  <a:pt x="863" y="36"/>
                </a:lnTo>
                <a:lnTo>
                  <a:pt x="882" y="32"/>
                </a:lnTo>
                <a:lnTo>
                  <a:pt x="908" y="55"/>
                </a:lnTo>
                <a:lnTo>
                  <a:pt x="889" y="17"/>
                </a:lnTo>
                <a:lnTo>
                  <a:pt x="868" y="0"/>
                </a:lnTo>
                <a:lnTo>
                  <a:pt x="537" y="63"/>
                </a:lnTo>
                <a:lnTo>
                  <a:pt x="263" y="97"/>
                </a:lnTo>
                <a:lnTo>
                  <a:pt x="226" y="171"/>
                </a:lnTo>
                <a:lnTo>
                  <a:pt x="165" y="184"/>
                </a:lnTo>
                <a:lnTo>
                  <a:pt x="138" y="220"/>
                </a:lnTo>
                <a:lnTo>
                  <a:pt x="32" y="283"/>
                </a:lnTo>
                <a:lnTo>
                  <a:pt x="26" y="305"/>
                </a:lnTo>
                <a:lnTo>
                  <a:pt x="0" y="319"/>
                </a:lnTo>
                <a:lnTo>
                  <a:pt x="0" y="349"/>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0" name="Freeform 51"/>
          <p:cNvSpPr>
            <a:spLocks/>
          </p:cNvSpPr>
          <p:nvPr/>
        </p:nvSpPr>
        <p:spPr bwMode="auto">
          <a:xfrm>
            <a:off x="6889750" y="3979863"/>
            <a:ext cx="879475" cy="652462"/>
          </a:xfrm>
          <a:custGeom>
            <a:avLst/>
            <a:gdLst>
              <a:gd name="T0" fmla="*/ 2147483647 w 554"/>
              <a:gd name="T1" fmla="*/ 2147483647 h 411"/>
              <a:gd name="T2" fmla="*/ 2147483647 w 554"/>
              <a:gd name="T3" fmla="*/ 2147483647 h 411"/>
              <a:gd name="T4" fmla="*/ 2147483647 w 554"/>
              <a:gd name="T5" fmla="*/ 0 h 411"/>
              <a:gd name="T6" fmla="*/ 2147483647 w 554"/>
              <a:gd name="T7" fmla="*/ 2147483647 h 411"/>
              <a:gd name="T8" fmla="*/ 2147483647 w 554"/>
              <a:gd name="T9" fmla="*/ 2147483647 h 411"/>
              <a:gd name="T10" fmla="*/ 2147483647 w 554"/>
              <a:gd name="T11" fmla="*/ 2147483647 h 411"/>
              <a:gd name="T12" fmla="*/ 2147483647 w 554"/>
              <a:gd name="T13" fmla="*/ 2147483647 h 411"/>
              <a:gd name="T14" fmla="*/ 2147483647 w 554"/>
              <a:gd name="T15" fmla="*/ 2147483647 h 411"/>
              <a:gd name="T16" fmla="*/ 2147483647 w 554"/>
              <a:gd name="T17" fmla="*/ 2147483647 h 411"/>
              <a:gd name="T18" fmla="*/ 2147483647 w 554"/>
              <a:gd name="T19" fmla="*/ 2147483647 h 411"/>
              <a:gd name="T20" fmla="*/ 2147483647 w 554"/>
              <a:gd name="T21" fmla="*/ 2147483647 h 411"/>
              <a:gd name="T22" fmla="*/ 2147483647 w 554"/>
              <a:gd name="T23" fmla="*/ 2147483647 h 411"/>
              <a:gd name="T24" fmla="*/ 2147483647 w 554"/>
              <a:gd name="T25" fmla="*/ 2147483647 h 411"/>
              <a:gd name="T26" fmla="*/ 2147483647 w 554"/>
              <a:gd name="T27" fmla="*/ 2147483647 h 411"/>
              <a:gd name="T28" fmla="*/ 2147483647 w 554"/>
              <a:gd name="T29" fmla="*/ 2147483647 h 411"/>
              <a:gd name="T30" fmla="*/ 2147483647 w 554"/>
              <a:gd name="T31" fmla="*/ 2147483647 h 411"/>
              <a:gd name="T32" fmla="*/ 2147483647 w 554"/>
              <a:gd name="T33" fmla="*/ 2147483647 h 411"/>
              <a:gd name="T34" fmla="*/ 0 w 554"/>
              <a:gd name="T35" fmla="*/ 2147483647 h 411"/>
              <a:gd name="T36" fmla="*/ 2147483647 w 554"/>
              <a:gd name="T37" fmla="*/ 2147483647 h 4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4"/>
              <a:gd name="T58" fmla="*/ 0 h 411"/>
              <a:gd name="T59" fmla="*/ 554 w 554"/>
              <a:gd name="T60" fmla="*/ 411 h 4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4" h="411">
                <a:moveTo>
                  <a:pt x="23" y="53"/>
                </a:moveTo>
                <a:lnTo>
                  <a:pt x="102" y="15"/>
                </a:lnTo>
                <a:lnTo>
                  <a:pt x="250" y="0"/>
                </a:lnTo>
                <a:lnTo>
                  <a:pt x="311" y="38"/>
                </a:lnTo>
                <a:lnTo>
                  <a:pt x="408" y="25"/>
                </a:lnTo>
                <a:lnTo>
                  <a:pt x="554" y="127"/>
                </a:lnTo>
                <a:lnTo>
                  <a:pt x="489" y="205"/>
                </a:lnTo>
                <a:lnTo>
                  <a:pt x="493" y="239"/>
                </a:lnTo>
                <a:lnTo>
                  <a:pt x="381" y="339"/>
                </a:lnTo>
                <a:lnTo>
                  <a:pt x="364" y="343"/>
                </a:lnTo>
                <a:lnTo>
                  <a:pt x="354" y="373"/>
                </a:lnTo>
                <a:lnTo>
                  <a:pt x="332" y="356"/>
                </a:lnTo>
                <a:lnTo>
                  <a:pt x="353" y="383"/>
                </a:lnTo>
                <a:lnTo>
                  <a:pt x="332" y="411"/>
                </a:lnTo>
                <a:lnTo>
                  <a:pt x="311" y="407"/>
                </a:lnTo>
                <a:lnTo>
                  <a:pt x="235" y="290"/>
                </a:lnTo>
                <a:lnTo>
                  <a:pt x="72" y="142"/>
                </a:lnTo>
                <a:lnTo>
                  <a:pt x="0" y="97"/>
                </a:lnTo>
                <a:lnTo>
                  <a:pt x="23" y="53"/>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1" name="Freeform 52"/>
          <p:cNvSpPr>
            <a:spLocks/>
          </p:cNvSpPr>
          <p:nvPr/>
        </p:nvSpPr>
        <p:spPr bwMode="auto">
          <a:xfrm>
            <a:off x="7991475" y="2836863"/>
            <a:ext cx="182563" cy="288925"/>
          </a:xfrm>
          <a:custGeom>
            <a:avLst/>
            <a:gdLst>
              <a:gd name="T0" fmla="*/ 0 w 115"/>
              <a:gd name="T1" fmla="*/ 2147483647 h 182"/>
              <a:gd name="T2" fmla="*/ 2147483647 w 115"/>
              <a:gd name="T3" fmla="*/ 0 h 182"/>
              <a:gd name="T4" fmla="*/ 2147483647 w 115"/>
              <a:gd name="T5" fmla="*/ 0 h 182"/>
              <a:gd name="T6" fmla="*/ 2147483647 w 115"/>
              <a:gd name="T7" fmla="*/ 2147483647 h 182"/>
              <a:gd name="T8" fmla="*/ 2147483647 w 115"/>
              <a:gd name="T9" fmla="*/ 2147483647 h 182"/>
              <a:gd name="T10" fmla="*/ 2147483647 w 115"/>
              <a:gd name="T11" fmla="*/ 2147483647 h 182"/>
              <a:gd name="T12" fmla="*/ 2147483647 w 115"/>
              <a:gd name="T13" fmla="*/ 2147483647 h 182"/>
              <a:gd name="T14" fmla="*/ 2147483647 w 115"/>
              <a:gd name="T15" fmla="*/ 2147483647 h 182"/>
              <a:gd name="T16" fmla="*/ 2147483647 w 115"/>
              <a:gd name="T17" fmla="*/ 2147483647 h 182"/>
              <a:gd name="T18" fmla="*/ 2147483647 w 115"/>
              <a:gd name="T19" fmla="*/ 2147483647 h 182"/>
              <a:gd name="T20" fmla="*/ 2147483647 w 115"/>
              <a:gd name="T21" fmla="*/ 2147483647 h 182"/>
              <a:gd name="T22" fmla="*/ 2147483647 w 115"/>
              <a:gd name="T23" fmla="*/ 2147483647 h 182"/>
              <a:gd name="T24" fmla="*/ 2147483647 w 115"/>
              <a:gd name="T25" fmla="*/ 2147483647 h 182"/>
              <a:gd name="T26" fmla="*/ 2147483647 w 115"/>
              <a:gd name="T27" fmla="*/ 2147483647 h 182"/>
              <a:gd name="T28" fmla="*/ 2147483647 w 115"/>
              <a:gd name="T29" fmla="*/ 2147483647 h 182"/>
              <a:gd name="T30" fmla="*/ 0 w 115"/>
              <a:gd name="T31" fmla="*/ 2147483647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82"/>
              <a:gd name="T50" fmla="*/ 115 w 115"/>
              <a:gd name="T51" fmla="*/ 182 h 1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82">
                <a:moveTo>
                  <a:pt x="0" y="17"/>
                </a:moveTo>
                <a:lnTo>
                  <a:pt x="15" y="0"/>
                </a:lnTo>
                <a:lnTo>
                  <a:pt x="38" y="0"/>
                </a:lnTo>
                <a:lnTo>
                  <a:pt x="30" y="17"/>
                </a:lnTo>
                <a:lnTo>
                  <a:pt x="24" y="24"/>
                </a:lnTo>
                <a:lnTo>
                  <a:pt x="28" y="45"/>
                </a:lnTo>
                <a:lnTo>
                  <a:pt x="57" y="74"/>
                </a:lnTo>
                <a:lnTo>
                  <a:pt x="61" y="94"/>
                </a:lnTo>
                <a:lnTo>
                  <a:pt x="83" y="121"/>
                </a:lnTo>
                <a:lnTo>
                  <a:pt x="102" y="127"/>
                </a:lnTo>
                <a:lnTo>
                  <a:pt x="110" y="144"/>
                </a:lnTo>
                <a:lnTo>
                  <a:pt x="95" y="157"/>
                </a:lnTo>
                <a:lnTo>
                  <a:pt x="110" y="155"/>
                </a:lnTo>
                <a:lnTo>
                  <a:pt x="115" y="168"/>
                </a:lnTo>
                <a:lnTo>
                  <a:pt x="45" y="182"/>
                </a:lnTo>
                <a:lnTo>
                  <a:pt x="0" y="17"/>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2" name="Freeform 53"/>
          <p:cNvSpPr>
            <a:spLocks/>
          </p:cNvSpPr>
          <p:nvPr/>
        </p:nvSpPr>
        <p:spPr bwMode="auto">
          <a:xfrm>
            <a:off x="7142163" y="2376488"/>
            <a:ext cx="1003300" cy="628650"/>
          </a:xfrm>
          <a:custGeom>
            <a:avLst/>
            <a:gdLst>
              <a:gd name="T0" fmla="*/ 2147483647 w 632"/>
              <a:gd name="T1" fmla="*/ 2147483647 h 396"/>
              <a:gd name="T2" fmla="*/ 2147483647 w 632"/>
              <a:gd name="T3" fmla="*/ 2147483647 h 396"/>
              <a:gd name="T4" fmla="*/ 2147483647 w 632"/>
              <a:gd name="T5" fmla="*/ 2147483647 h 396"/>
              <a:gd name="T6" fmla="*/ 2147483647 w 632"/>
              <a:gd name="T7" fmla="*/ 2147483647 h 396"/>
              <a:gd name="T8" fmla="*/ 2147483647 w 632"/>
              <a:gd name="T9" fmla="*/ 2147483647 h 396"/>
              <a:gd name="T10" fmla="*/ 2147483647 w 632"/>
              <a:gd name="T11" fmla="*/ 2147483647 h 396"/>
              <a:gd name="T12" fmla="*/ 2147483647 w 632"/>
              <a:gd name="T13" fmla="*/ 2147483647 h 396"/>
              <a:gd name="T14" fmla="*/ 2147483647 w 632"/>
              <a:gd name="T15" fmla="*/ 2147483647 h 396"/>
              <a:gd name="T16" fmla="*/ 2147483647 w 632"/>
              <a:gd name="T17" fmla="*/ 2147483647 h 396"/>
              <a:gd name="T18" fmla="*/ 2147483647 w 632"/>
              <a:gd name="T19" fmla="*/ 2147483647 h 396"/>
              <a:gd name="T20" fmla="*/ 2147483647 w 632"/>
              <a:gd name="T21" fmla="*/ 2147483647 h 396"/>
              <a:gd name="T22" fmla="*/ 2147483647 w 632"/>
              <a:gd name="T23" fmla="*/ 0 h 396"/>
              <a:gd name="T24" fmla="*/ 2147483647 w 632"/>
              <a:gd name="T25" fmla="*/ 2147483647 h 396"/>
              <a:gd name="T26" fmla="*/ 2147483647 w 632"/>
              <a:gd name="T27" fmla="*/ 2147483647 h 396"/>
              <a:gd name="T28" fmla="*/ 0 w 632"/>
              <a:gd name="T29" fmla="*/ 2147483647 h 396"/>
              <a:gd name="T30" fmla="*/ 2147483647 w 632"/>
              <a:gd name="T31" fmla="*/ 2147483647 h 3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2"/>
              <a:gd name="T49" fmla="*/ 0 h 396"/>
              <a:gd name="T50" fmla="*/ 632 w 632"/>
              <a:gd name="T51" fmla="*/ 396 h 3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2" h="396">
                <a:moveTo>
                  <a:pt x="49" y="396"/>
                </a:moveTo>
                <a:lnTo>
                  <a:pt x="154" y="377"/>
                </a:lnTo>
                <a:lnTo>
                  <a:pt x="535" y="307"/>
                </a:lnTo>
                <a:lnTo>
                  <a:pt x="550" y="290"/>
                </a:lnTo>
                <a:lnTo>
                  <a:pt x="573" y="290"/>
                </a:lnTo>
                <a:lnTo>
                  <a:pt x="597" y="273"/>
                </a:lnTo>
                <a:lnTo>
                  <a:pt x="632" y="227"/>
                </a:lnTo>
                <a:lnTo>
                  <a:pt x="571" y="178"/>
                </a:lnTo>
                <a:lnTo>
                  <a:pt x="569" y="132"/>
                </a:lnTo>
                <a:lnTo>
                  <a:pt x="597" y="68"/>
                </a:lnTo>
                <a:lnTo>
                  <a:pt x="556" y="45"/>
                </a:lnTo>
                <a:lnTo>
                  <a:pt x="510" y="0"/>
                </a:lnTo>
                <a:lnTo>
                  <a:pt x="89" y="77"/>
                </a:lnTo>
                <a:lnTo>
                  <a:pt x="68" y="45"/>
                </a:lnTo>
                <a:lnTo>
                  <a:pt x="0" y="96"/>
                </a:lnTo>
                <a:lnTo>
                  <a:pt x="49" y="396"/>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3" name="Freeform 54"/>
          <p:cNvSpPr>
            <a:spLocks/>
          </p:cNvSpPr>
          <p:nvPr/>
        </p:nvSpPr>
        <p:spPr bwMode="auto">
          <a:xfrm>
            <a:off x="8039100" y="2484438"/>
            <a:ext cx="217488" cy="514350"/>
          </a:xfrm>
          <a:custGeom>
            <a:avLst/>
            <a:gdLst>
              <a:gd name="T0" fmla="*/ 2147483647 w 137"/>
              <a:gd name="T1" fmla="*/ 2147483647 h 324"/>
              <a:gd name="T2" fmla="*/ 2147483647 w 137"/>
              <a:gd name="T3" fmla="*/ 2147483647 h 324"/>
              <a:gd name="T4" fmla="*/ 2147483647 w 137"/>
              <a:gd name="T5" fmla="*/ 2147483647 h 324"/>
              <a:gd name="T6" fmla="*/ 2147483647 w 137"/>
              <a:gd name="T7" fmla="*/ 2147483647 h 324"/>
              <a:gd name="T8" fmla="*/ 2147483647 w 137"/>
              <a:gd name="T9" fmla="*/ 2147483647 h 324"/>
              <a:gd name="T10" fmla="*/ 2147483647 w 137"/>
              <a:gd name="T11" fmla="*/ 0 h 324"/>
              <a:gd name="T12" fmla="*/ 2147483647 w 137"/>
              <a:gd name="T13" fmla="*/ 2147483647 h 324"/>
              <a:gd name="T14" fmla="*/ 2147483647 w 137"/>
              <a:gd name="T15" fmla="*/ 2147483647 h 324"/>
              <a:gd name="T16" fmla="*/ 2147483647 w 137"/>
              <a:gd name="T17" fmla="*/ 2147483647 h 324"/>
              <a:gd name="T18" fmla="*/ 2147483647 w 137"/>
              <a:gd name="T19" fmla="*/ 2147483647 h 324"/>
              <a:gd name="T20" fmla="*/ 2147483647 w 137"/>
              <a:gd name="T21" fmla="*/ 2147483647 h 324"/>
              <a:gd name="T22" fmla="*/ 2147483647 w 137"/>
              <a:gd name="T23" fmla="*/ 2147483647 h 324"/>
              <a:gd name="T24" fmla="*/ 2147483647 w 137"/>
              <a:gd name="T25" fmla="*/ 2147483647 h 324"/>
              <a:gd name="T26" fmla="*/ 2147483647 w 137"/>
              <a:gd name="T27" fmla="*/ 2147483647 h 324"/>
              <a:gd name="T28" fmla="*/ 2147483647 w 137"/>
              <a:gd name="T29" fmla="*/ 2147483647 h 324"/>
              <a:gd name="T30" fmla="*/ 2147483647 w 137"/>
              <a:gd name="T31" fmla="*/ 2147483647 h 324"/>
              <a:gd name="T32" fmla="*/ 2147483647 w 137"/>
              <a:gd name="T33" fmla="*/ 2147483647 h 324"/>
              <a:gd name="T34" fmla="*/ 2147483647 w 137"/>
              <a:gd name="T35" fmla="*/ 2147483647 h 324"/>
              <a:gd name="T36" fmla="*/ 2147483647 w 137"/>
              <a:gd name="T37" fmla="*/ 2147483647 h 324"/>
              <a:gd name="T38" fmla="*/ 2147483647 w 137"/>
              <a:gd name="T39" fmla="*/ 2147483647 h 324"/>
              <a:gd name="T40" fmla="*/ 2147483647 w 137"/>
              <a:gd name="T41" fmla="*/ 2147483647 h 324"/>
              <a:gd name="T42" fmla="*/ 2147483647 w 137"/>
              <a:gd name="T43" fmla="*/ 2147483647 h 324"/>
              <a:gd name="T44" fmla="*/ 2147483647 w 137"/>
              <a:gd name="T45" fmla="*/ 2147483647 h 324"/>
              <a:gd name="T46" fmla="*/ 2147483647 w 137"/>
              <a:gd name="T47" fmla="*/ 2147483647 h 324"/>
              <a:gd name="T48" fmla="*/ 0 w 137"/>
              <a:gd name="T49" fmla="*/ 2147483647 h 324"/>
              <a:gd name="T50" fmla="*/ 2147483647 w 137"/>
              <a:gd name="T51" fmla="*/ 2147483647 h 3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7"/>
              <a:gd name="T79" fmla="*/ 0 h 324"/>
              <a:gd name="T80" fmla="*/ 137 w 137"/>
              <a:gd name="T81" fmla="*/ 324 h 3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7" h="324">
                <a:moveTo>
                  <a:pt x="8" y="222"/>
                </a:moveTo>
                <a:lnTo>
                  <a:pt x="32" y="205"/>
                </a:lnTo>
                <a:lnTo>
                  <a:pt x="67" y="159"/>
                </a:lnTo>
                <a:lnTo>
                  <a:pt x="6" y="110"/>
                </a:lnTo>
                <a:lnTo>
                  <a:pt x="4" y="64"/>
                </a:lnTo>
                <a:lnTo>
                  <a:pt x="32" y="0"/>
                </a:lnTo>
                <a:lnTo>
                  <a:pt x="125" y="30"/>
                </a:lnTo>
                <a:lnTo>
                  <a:pt x="125" y="43"/>
                </a:lnTo>
                <a:lnTo>
                  <a:pt x="116" y="79"/>
                </a:lnTo>
                <a:lnTo>
                  <a:pt x="106" y="87"/>
                </a:lnTo>
                <a:lnTo>
                  <a:pt x="103" y="106"/>
                </a:lnTo>
                <a:lnTo>
                  <a:pt x="114" y="112"/>
                </a:lnTo>
                <a:lnTo>
                  <a:pt x="137" y="106"/>
                </a:lnTo>
                <a:lnTo>
                  <a:pt x="137" y="161"/>
                </a:lnTo>
                <a:lnTo>
                  <a:pt x="137" y="195"/>
                </a:lnTo>
                <a:lnTo>
                  <a:pt x="137" y="214"/>
                </a:lnTo>
                <a:lnTo>
                  <a:pt x="129" y="231"/>
                </a:lnTo>
                <a:lnTo>
                  <a:pt x="120" y="231"/>
                </a:lnTo>
                <a:lnTo>
                  <a:pt x="123" y="248"/>
                </a:lnTo>
                <a:lnTo>
                  <a:pt x="89" y="324"/>
                </a:lnTo>
                <a:lnTo>
                  <a:pt x="80" y="324"/>
                </a:lnTo>
                <a:lnTo>
                  <a:pt x="78" y="296"/>
                </a:lnTo>
                <a:lnTo>
                  <a:pt x="53" y="296"/>
                </a:lnTo>
                <a:lnTo>
                  <a:pt x="6" y="265"/>
                </a:lnTo>
                <a:lnTo>
                  <a:pt x="0" y="239"/>
                </a:lnTo>
                <a:lnTo>
                  <a:pt x="8" y="222"/>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4" name="Freeform 55"/>
          <p:cNvSpPr>
            <a:spLocks/>
          </p:cNvSpPr>
          <p:nvPr/>
        </p:nvSpPr>
        <p:spPr bwMode="auto">
          <a:xfrm>
            <a:off x="7250113" y="1681163"/>
            <a:ext cx="1027112" cy="893762"/>
          </a:xfrm>
          <a:custGeom>
            <a:avLst/>
            <a:gdLst>
              <a:gd name="T0" fmla="*/ 2147483647 w 647"/>
              <a:gd name="T1" fmla="*/ 2147483647 h 563"/>
              <a:gd name="T2" fmla="*/ 2147483647 w 647"/>
              <a:gd name="T3" fmla="*/ 2147483647 h 563"/>
              <a:gd name="T4" fmla="*/ 2147483647 w 647"/>
              <a:gd name="T5" fmla="*/ 2147483647 h 563"/>
              <a:gd name="T6" fmla="*/ 2147483647 w 647"/>
              <a:gd name="T7" fmla="*/ 2147483647 h 563"/>
              <a:gd name="T8" fmla="*/ 2147483647 w 647"/>
              <a:gd name="T9" fmla="*/ 2147483647 h 563"/>
              <a:gd name="T10" fmla="*/ 2147483647 w 647"/>
              <a:gd name="T11" fmla="*/ 2147483647 h 563"/>
              <a:gd name="T12" fmla="*/ 2147483647 w 647"/>
              <a:gd name="T13" fmla="*/ 2147483647 h 563"/>
              <a:gd name="T14" fmla="*/ 2147483647 w 647"/>
              <a:gd name="T15" fmla="*/ 2147483647 h 563"/>
              <a:gd name="T16" fmla="*/ 2147483647 w 647"/>
              <a:gd name="T17" fmla="*/ 2147483647 h 563"/>
              <a:gd name="T18" fmla="*/ 2147483647 w 647"/>
              <a:gd name="T19" fmla="*/ 2147483647 h 563"/>
              <a:gd name="T20" fmla="*/ 2147483647 w 647"/>
              <a:gd name="T21" fmla="*/ 2147483647 h 563"/>
              <a:gd name="T22" fmla="*/ 2147483647 w 647"/>
              <a:gd name="T23" fmla="*/ 2147483647 h 563"/>
              <a:gd name="T24" fmla="*/ 2147483647 w 647"/>
              <a:gd name="T25" fmla="*/ 0 h 563"/>
              <a:gd name="T26" fmla="*/ 2147483647 w 647"/>
              <a:gd name="T27" fmla="*/ 2147483647 h 563"/>
              <a:gd name="T28" fmla="*/ 2147483647 w 647"/>
              <a:gd name="T29" fmla="*/ 2147483647 h 563"/>
              <a:gd name="T30" fmla="*/ 2147483647 w 647"/>
              <a:gd name="T31" fmla="*/ 2147483647 h 563"/>
              <a:gd name="T32" fmla="*/ 2147483647 w 647"/>
              <a:gd name="T33" fmla="*/ 2147483647 h 563"/>
              <a:gd name="T34" fmla="*/ 2147483647 w 647"/>
              <a:gd name="T35" fmla="*/ 2147483647 h 563"/>
              <a:gd name="T36" fmla="*/ 2147483647 w 647"/>
              <a:gd name="T37" fmla="*/ 2147483647 h 563"/>
              <a:gd name="T38" fmla="*/ 2147483647 w 647"/>
              <a:gd name="T39" fmla="*/ 2147483647 h 563"/>
              <a:gd name="T40" fmla="*/ 2147483647 w 647"/>
              <a:gd name="T41" fmla="*/ 2147483647 h 563"/>
              <a:gd name="T42" fmla="*/ 2147483647 w 647"/>
              <a:gd name="T43" fmla="*/ 2147483647 h 563"/>
              <a:gd name="T44" fmla="*/ 2147483647 w 647"/>
              <a:gd name="T45" fmla="*/ 2147483647 h 563"/>
              <a:gd name="T46" fmla="*/ 2147483647 w 647"/>
              <a:gd name="T47" fmla="*/ 2147483647 h 563"/>
              <a:gd name="T48" fmla="*/ 2147483647 w 647"/>
              <a:gd name="T49" fmla="*/ 2147483647 h 563"/>
              <a:gd name="T50" fmla="*/ 2147483647 w 647"/>
              <a:gd name="T51" fmla="*/ 2147483647 h 563"/>
              <a:gd name="T52" fmla="*/ 2147483647 w 647"/>
              <a:gd name="T53" fmla="*/ 2147483647 h 563"/>
              <a:gd name="T54" fmla="*/ 2147483647 w 647"/>
              <a:gd name="T55" fmla="*/ 2147483647 h 563"/>
              <a:gd name="T56" fmla="*/ 2147483647 w 647"/>
              <a:gd name="T57" fmla="*/ 2147483647 h 563"/>
              <a:gd name="T58" fmla="*/ 2147483647 w 647"/>
              <a:gd name="T59" fmla="*/ 2147483647 h 563"/>
              <a:gd name="T60" fmla="*/ 2147483647 w 647"/>
              <a:gd name="T61" fmla="*/ 2147483647 h 563"/>
              <a:gd name="T62" fmla="*/ 2147483647 w 647"/>
              <a:gd name="T63" fmla="*/ 2147483647 h 563"/>
              <a:gd name="T64" fmla="*/ 2147483647 w 647"/>
              <a:gd name="T65" fmla="*/ 2147483647 h 563"/>
              <a:gd name="T66" fmla="*/ 2147483647 w 647"/>
              <a:gd name="T67" fmla="*/ 2147483647 h 563"/>
              <a:gd name="T68" fmla="*/ 0 w 647"/>
              <a:gd name="T69" fmla="*/ 2147483647 h 563"/>
              <a:gd name="T70" fmla="*/ 2147483647 w 647"/>
              <a:gd name="T71" fmla="*/ 2147483647 h 5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7"/>
              <a:gd name="T109" fmla="*/ 0 h 563"/>
              <a:gd name="T110" fmla="*/ 647 w 647"/>
              <a:gd name="T111" fmla="*/ 563 h 5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7" h="563">
                <a:moveTo>
                  <a:pt x="21" y="515"/>
                </a:moveTo>
                <a:lnTo>
                  <a:pt x="442" y="438"/>
                </a:lnTo>
                <a:lnTo>
                  <a:pt x="488" y="483"/>
                </a:lnTo>
                <a:lnTo>
                  <a:pt x="529" y="506"/>
                </a:lnTo>
                <a:lnTo>
                  <a:pt x="622" y="536"/>
                </a:lnTo>
                <a:lnTo>
                  <a:pt x="630" y="563"/>
                </a:lnTo>
                <a:lnTo>
                  <a:pt x="645" y="529"/>
                </a:lnTo>
                <a:lnTo>
                  <a:pt x="647" y="479"/>
                </a:lnTo>
                <a:lnTo>
                  <a:pt x="630" y="390"/>
                </a:lnTo>
                <a:lnTo>
                  <a:pt x="628" y="295"/>
                </a:lnTo>
                <a:lnTo>
                  <a:pt x="584" y="157"/>
                </a:lnTo>
                <a:lnTo>
                  <a:pt x="577" y="96"/>
                </a:lnTo>
                <a:lnTo>
                  <a:pt x="548" y="0"/>
                </a:lnTo>
                <a:lnTo>
                  <a:pt x="412" y="30"/>
                </a:lnTo>
                <a:lnTo>
                  <a:pt x="336" y="112"/>
                </a:lnTo>
                <a:lnTo>
                  <a:pt x="332" y="132"/>
                </a:lnTo>
                <a:lnTo>
                  <a:pt x="289" y="180"/>
                </a:lnTo>
                <a:lnTo>
                  <a:pt x="300" y="197"/>
                </a:lnTo>
                <a:lnTo>
                  <a:pt x="308" y="210"/>
                </a:lnTo>
                <a:lnTo>
                  <a:pt x="302" y="214"/>
                </a:lnTo>
                <a:lnTo>
                  <a:pt x="315" y="233"/>
                </a:lnTo>
                <a:lnTo>
                  <a:pt x="317" y="250"/>
                </a:lnTo>
                <a:lnTo>
                  <a:pt x="275" y="288"/>
                </a:lnTo>
                <a:lnTo>
                  <a:pt x="213" y="307"/>
                </a:lnTo>
                <a:lnTo>
                  <a:pt x="198" y="318"/>
                </a:lnTo>
                <a:lnTo>
                  <a:pt x="173" y="309"/>
                </a:lnTo>
                <a:lnTo>
                  <a:pt x="105" y="316"/>
                </a:lnTo>
                <a:lnTo>
                  <a:pt x="52" y="337"/>
                </a:lnTo>
                <a:lnTo>
                  <a:pt x="52" y="362"/>
                </a:lnTo>
                <a:lnTo>
                  <a:pt x="63" y="381"/>
                </a:lnTo>
                <a:lnTo>
                  <a:pt x="71" y="379"/>
                </a:lnTo>
                <a:lnTo>
                  <a:pt x="78" y="402"/>
                </a:lnTo>
                <a:lnTo>
                  <a:pt x="65" y="411"/>
                </a:lnTo>
                <a:lnTo>
                  <a:pt x="57" y="430"/>
                </a:lnTo>
                <a:lnTo>
                  <a:pt x="0" y="483"/>
                </a:lnTo>
                <a:lnTo>
                  <a:pt x="21" y="515"/>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5" name="Freeform 56"/>
          <p:cNvSpPr>
            <a:spLocks/>
          </p:cNvSpPr>
          <p:nvPr/>
        </p:nvSpPr>
        <p:spPr bwMode="auto">
          <a:xfrm>
            <a:off x="8202613" y="2609850"/>
            <a:ext cx="30162" cy="42863"/>
          </a:xfrm>
          <a:custGeom>
            <a:avLst/>
            <a:gdLst>
              <a:gd name="T0" fmla="*/ 0 w 19"/>
              <a:gd name="T1" fmla="*/ 2147483647 h 27"/>
              <a:gd name="T2" fmla="*/ 2147483647 w 19"/>
              <a:gd name="T3" fmla="*/ 2147483647 h 27"/>
              <a:gd name="T4" fmla="*/ 2147483647 w 19"/>
              <a:gd name="T5" fmla="*/ 0 h 27"/>
              <a:gd name="T6" fmla="*/ 2147483647 w 19"/>
              <a:gd name="T7" fmla="*/ 2147483647 h 27"/>
              <a:gd name="T8" fmla="*/ 0 w 19"/>
              <a:gd name="T9" fmla="*/ 2147483647 h 27"/>
              <a:gd name="T10" fmla="*/ 0 60000 65536"/>
              <a:gd name="T11" fmla="*/ 0 60000 65536"/>
              <a:gd name="T12" fmla="*/ 0 60000 65536"/>
              <a:gd name="T13" fmla="*/ 0 60000 65536"/>
              <a:gd name="T14" fmla="*/ 0 60000 65536"/>
              <a:gd name="T15" fmla="*/ 0 w 19"/>
              <a:gd name="T16" fmla="*/ 0 h 27"/>
              <a:gd name="T17" fmla="*/ 19 w 19"/>
              <a:gd name="T18" fmla="*/ 27 h 27"/>
            </a:gdLst>
            <a:ahLst/>
            <a:cxnLst>
              <a:cxn ang="T10">
                <a:pos x="T0" y="T1"/>
              </a:cxn>
              <a:cxn ang="T11">
                <a:pos x="T2" y="T3"/>
              </a:cxn>
              <a:cxn ang="T12">
                <a:pos x="T4" y="T5"/>
              </a:cxn>
              <a:cxn ang="T13">
                <a:pos x="T6" y="T7"/>
              </a:cxn>
              <a:cxn ang="T14">
                <a:pos x="T8" y="T9"/>
              </a:cxn>
            </a:cxnLst>
            <a:rect l="T15" t="T16" r="T17" b="T18"/>
            <a:pathLst>
              <a:path w="19" h="27">
                <a:moveTo>
                  <a:pt x="0" y="27"/>
                </a:moveTo>
                <a:lnTo>
                  <a:pt x="3" y="8"/>
                </a:lnTo>
                <a:lnTo>
                  <a:pt x="13" y="0"/>
                </a:lnTo>
                <a:lnTo>
                  <a:pt x="19" y="6"/>
                </a:lnTo>
                <a:lnTo>
                  <a:pt x="0" y="27"/>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6" name="Freeform 57"/>
          <p:cNvSpPr>
            <a:spLocks/>
          </p:cNvSpPr>
          <p:nvPr/>
        </p:nvSpPr>
        <p:spPr bwMode="auto">
          <a:xfrm>
            <a:off x="8234363" y="2441575"/>
            <a:ext cx="319087" cy="184150"/>
          </a:xfrm>
          <a:custGeom>
            <a:avLst/>
            <a:gdLst>
              <a:gd name="T0" fmla="*/ 2147483647 w 201"/>
              <a:gd name="T1" fmla="*/ 2147483647 h 116"/>
              <a:gd name="T2" fmla="*/ 2147483647 w 201"/>
              <a:gd name="T3" fmla="*/ 2147483647 h 116"/>
              <a:gd name="T4" fmla="*/ 2147483647 w 201"/>
              <a:gd name="T5" fmla="*/ 2147483647 h 116"/>
              <a:gd name="T6" fmla="*/ 2147483647 w 201"/>
              <a:gd name="T7" fmla="*/ 2147483647 h 116"/>
              <a:gd name="T8" fmla="*/ 2147483647 w 201"/>
              <a:gd name="T9" fmla="*/ 2147483647 h 116"/>
              <a:gd name="T10" fmla="*/ 2147483647 w 201"/>
              <a:gd name="T11" fmla="*/ 2147483647 h 116"/>
              <a:gd name="T12" fmla="*/ 2147483647 w 201"/>
              <a:gd name="T13" fmla="*/ 2147483647 h 116"/>
              <a:gd name="T14" fmla="*/ 2147483647 w 201"/>
              <a:gd name="T15" fmla="*/ 0 h 116"/>
              <a:gd name="T16" fmla="*/ 2147483647 w 201"/>
              <a:gd name="T17" fmla="*/ 2147483647 h 116"/>
              <a:gd name="T18" fmla="*/ 2147483647 w 201"/>
              <a:gd name="T19" fmla="*/ 2147483647 h 116"/>
              <a:gd name="T20" fmla="*/ 2147483647 w 201"/>
              <a:gd name="T21" fmla="*/ 2147483647 h 116"/>
              <a:gd name="T22" fmla="*/ 2147483647 w 201"/>
              <a:gd name="T23" fmla="*/ 2147483647 h 116"/>
              <a:gd name="T24" fmla="*/ 2147483647 w 201"/>
              <a:gd name="T25" fmla="*/ 0 h 116"/>
              <a:gd name="T26" fmla="*/ 2147483647 w 201"/>
              <a:gd name="T27" fmla="*/ 2147483647 h 116"/>
              <a:gd name="T28" fmla="*/ 2147483647 w 201"/>
              <a:gd name="T29" fmla="*/ 2147483647 h 116"/>
              <a:gd name="T30" fmla="*/ 2147483647 w 201"/>
              <a:gd name="T31" fmla="*/ 2147483647 h 116"/>
              <a:gd name="T32" fmla="*/ 2147483647 w 201"/>
              <a:gd name="T33" fmla="*/ 2147483647 h 116"/>
              <a:gd name="T34" fmla="*/ 0 w 201"/>
              <a:gd name="T35" fmla="*/ 2147483647 h 116"/>
              <a:gd name="T36" fmla="*/ 2147483647 w 201"/>
              <a:gd name="T37" fmla="*/ 2147483647 h 1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116"/>
              <a:gd name="T59" fmla="*/ 201 w 201"/>
              <a:gd name="T60" fmla="*/ 116 h 1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116">
                <a:moveTo>
                  <a:pt x="16" y="116"/>
                </a:moveTo>
                <a:lnTo>
                  <a:pt x="86" y="76"/>
                </a:lnTo>
                <a:lnTo>
                  <a:pt x="133" y="53"/>
                </a:lnTo>
                <a:lnTo>
                  <a:pt x="84" y="89"/>
                </a:lnTo>
                <a:lnTo>
                  <a:pt x="88" y="91"/>
                </a:lnTo>
                <a:lnTo>
                  <a:pt x="163" y="40"/>
                </a:lnTo>
                <a:lnTo>
                  <a:pt x="201" y="6"/>
                </a:lnTo>
                <a:lnTo>
                  <a:pt x="198" y="0"/>
                </a:lnTo>
                <a:lnTo>
                  <a:pt x="163" y="19"/>
                </a:lnTo>
                <a:lnTo>
                  <a:pt x="160" y="17"/>
                </a:lnTo>
                <a:lnTo>
                  <a:pt x="143" y="40"/>
                </a:lnTo>
                <a:lnTo>
                  <a:pt x="131" y="40"/>
                </a:lnTo>
                <a:lnTo>
                  <a:pt x="158" y="0"/>
                </a:lnTo>
                <a:lnTo>
                  <a:pt x="131" y="29"/>
                </a:lnTo>
                <a:lnTo>
                  <a:pt x="40" y="61"/>
                </a:lnTo>
                <a:lnTo>
                  <a:pt x="23" y="84"/>
                </a:lnTo>
                <a:lnTo>
                  <a:pt x="8" y="87"/>
                </a:lnTo>
                <a:lnTo>
                  <a:pt x="0" y="105"/>
                </a:lnTo>
                <a:lnTo>
                  <a:pt x="16" y="116"/>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7" name="Freeform 58"/>
          <p:cNvSpPr>
            <a:spLocks/>
          </p:cNvSpPr>
          <p:nvPr/>
        </p:nvSpPr>
        <p:spPr bwMode="auto">
          <a:xfrm>
            <a:off x="8250238" y="2243138"/>
            <a:ext cx="298450" cy="277812"/>
          </a:xfrm>
          <a:custGeom>
            <a:avLst/>
            <a:gdLst>
              <a:gd name="T0" fmla="*/ 2147483647 w 188"/>
              <a:gd name="T1" fmla="*/ 2147483647 h 175"/>
              <a:gd name="T2" fmla="*/ 2147483647 w 188"/>
              <a:gd name="T3" fmla="*/ 2147483647 h 175"/>
              <a:gd name="T4" fmla="*/ 2147483647 w 188"/>
              <a:gd name="T5" fmla="*/ 2147483647 h 175"/>
              <a:gd name="T6" fmla="*/ 2147483647 w 188"/>
              <a:gd name="T7" fmla="*/ 2147483647 h 175"/>
              <a:gd name="T8" fmla="*/ 2147483647 w 188"/>
              <a:gd name="T9" fmla="*/ 2147483647 h 175"/>
              <a:gd name="T10" fmla="*/ 2147483647 w 188"/>
              <a:gd name="T11" fmla="*/ 2147483647 h 175"/>
              <a:gd name="T12" fmla="*/ 2147483647 w 188"/>
              <a:gd name="T13" fmla="*/ 2147483647 h 175"/>
              <a:gd name="T14" fmla="*/ 2147483647 w 188"/>
              <a:gd name="T15" fmla="*/ 2147483647 h 175"/>
              <a:gd name="T16" fmla="*/ 2147483647 w 188"/>
              <a:gd name="T17" fmla="*/ 2147483647 h 175"/>
              <a:gd name="T18" fmla="*/ 2147483647 w 188"/>
              <a:gd name="T19" fmla="*/ 2147483647 h 175"/>
              <a:gd name="T20" fmla="*/ 2147483647 w 188"/>
              <a:gd name="T21" fmla="*/ 2147483647 h 175"/>
              <a:gd name="T22" fmla="*/ 2147483647 w 188"/>
              <a:gd name="T23" fmla="*/ 2147483647 h 175"/>
              <a:gd name="T24" fmla="*/ 2147483647 w 188"/>
              <a:gd name="T25" fmla="*/ 0 h 175"/>
              <a:gd name="T26" fmla="*/ 0 w 188"/>
              <a:gd name="T27" fmla="*/ 2147483647 h 175"/>
              <a:gd name="T28" fmla="*/ 2147483647 w 188"/>
              <a:gd name="T29" fmla="*/ 2147483647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175"/>
              <a:gd name="T47" fmla="*/ 188 w 188"/>
              <a:gd name="T48" fmla="*/ 175 h 1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175">
                <a:moveTo>
                  <a:pt x="17" y="125"/>
                </a:moveTo>
                <a:lnTo>
                  <a:pt x="15" y="175"/>
                </a:lnTo>
                <a:lnTo>
                  <a:pt x="30" y="171"/>
                </a:lnTo>
                <a:lnTo>
                  <a:pt x="66" y="144"/>
                </a:lnTo>
                <a:lnTo>
                  <a:pt x="78" y="121"/>
                </a:lnTo>
                <a:lnTo>
                  <a:pt x="85" y="125"/>
                </a:lnTo>
                <a:lnTo>
                  <a:pt x="135" y="112"/>
                </a:lnTo>
                <a:lnTo>
                  <a:pt x="135" y="104"/>
                </a:lnTo>
                <a:lnTo>
                  <a:pt x="144" y="108"/>
                </a:lnTo>
                <a:lnTo>
                  <a:pt x="153" y="101"/>
                </a:lnTo>
                <a:lnTo>
                  <a:pt x="167" y="99"/>
                </a:lnTo>
                <a:lnTo>
                  <a:pt x="188" y="89"/>
                </a:lnTo>
                <a:lnTo>
                  <a:pt x="169" y="0"/>
                </a:lnTo>
                <a:lnTo>
                  <a:pt x="0" y="36"/>
                </a:lnTo>
                <a:lnTo>
                  <a:pt x="17" y="125"/>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8" name="Freeform 59"/>
          <p:cNvSpPr>
            <a:spLocks/>
          </p:cNvSpPr>
          <p:nvPr/>
        </p:nvSpPr>
        <p:spPr bwMode="auto">
          <a:xfrm>
            <a:off x="8518525" y="2228850"/>
            <a:ext cx="131763" cy="155575"/>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0 h 98"/>
              <a:gd name="T22" fmla="*/ 0 w 83"/>
              <a:gd name="T23" fmla="*/ 2147483647 h 98"/>
              <a:gd name="T24" fmla="*/ 2147483647 w 83"/>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98"/>
              <a:gd name="T41" fmla="*/ 83 w 83"/>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98">
                <a:moveTo>
                  <a:pt x="19" y="98"/>
                </a:moveTo>
                <a:lnTo>
                  <a:pt x="53" y="85"/>
                </a:lnTo>
                <a:lnTo>
                  <a:pt x="55" y="45"/>
                </a:lnTo>
                <a:lnTo>
                  <a:pt x="64" y="55"/>
                </a:lnTo>
                <a:lnTo>
                  <a:pt x="66" y="74"/>
                </a:lnTo>
                <a:lnTo>
                  <a:pt x="74" y="72"/>
                </a:lnTo>
                <a:lnTo>
                  <a:pt x="83" y="55"/>
                </a:lnTo>
                <a:lnTo>
                  <a:pt x="74" y="34"/>
                </a:lnTo>
                <a:lnTo>
                  <a:pt x="55" y="30"/>
                </a:lnTo>
                <a:lnTo>
                  <a:pt x="41" y="4"/>
                </a:lnTo>
                <a:lnTo>
                  <a:pt x="30" y="0"/>
                </a:lnTo>
                <a:lnTo>
                  <a:pt x="0" y="9"/>
                </a:lnTo>
                <a:lnTo>
                  <a:pt x="19" y="98"/>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099" name="Freeform 60"/>
          <p:cNvSpPr>
            <a:spLocks/>
          </p:cNvSpPr>
          <p:nvPr/>
        </p:nvSpPr>
        <p:spPr bwMode="auto">
          <a:xfrm>
            <a:off x="8247063" y="2033588"/>
            <a:ext cx="577850" cy="282575"/>
          </a:xfrm>
          <a:custGeom>
            <a:avLst/>
            <a:gdLst>
              <a:gd name="T0" fmla="*/ 2147483647 w 364"/>
              <a:gd name="T1" fmla="*/ 2147483647 h 178"/>
              <a:gd name="T2" fmla="*/ 2147483647 w 364"/>
              <a:gd name="T3" fmla="*/ 2147483647 h 178"/>
              <a:gd name="T4" fmla="*/ 2147483647 w 364"/>
              <a:gd name="T5" fmla="*/ 2147483647 h 178"/>
              <a:gd name="T6" fmla="*/ 2147483647 w 364"/>
              <a:gd name="T7" fmla="*/ 2147483647 h 178"/>
              <a:gd name="T8" fmla="*/ 2147483647 w 364"/>
              <a:gd name="T9" fmla="*/ 2147483647 h 178"/>
              <a:gd name="T10" fmla="*/ 2147483647 w 364"/>
              <a:gd name="T11" fmla="*/ 2147483647 h 178"/>
              <a:gd name="T12" fmla="*/ 2147483647 w 364"/>
              <a:gd name="T13" fmla="*/ 2147483647 h 178"/>
              <a:gd name="T14" fmla="*/ 2147483647 w 364"/>
              <a:gd name="T15" fmla="*/ 2147483647 h 178"/>
              <a:gd name="T16" fmla="*/ 2147483647 w 364"/>
              <a:gd name="T17" fmla="*/ 2147483647 h 178"/>
              <a:gd name="T18" fmla="*/ 2147483647 w 364"/>
              <a:gd name="T19" fmla="*/ 2147483647 h 178"/>
              <a:gd name="T20" fmla="*/ 2147483647 w 364"/>
              <a:gd name="T21" fmla="*/ 2147483647 h 178"/>
              <a:gd name="T22" fmla="*/ 2147483647 w 364"/>
              <a:gd name="T23" fmla="*/ 2147483647 h 178"/>
              <a:gd name="T24" fmla="*/ 2147483647 w 364"/>
              <a:gd name="T25" fmla="*/ 2147483647 h 178"/>
              <a:gd name="T26" fmla="*/ 2147483647 w 364"/>
              <a:gd name="T27" fmla="*/ 2147483647 h 178"/>
              <a:gd name="T28" fmla="*/ 2147483647 w 364"/>
              <a:gd name="T29" fmla="*/ 2147483647 h 178"/>
              <a:gd name="T30" fmla="*/ 2147483647 w 364"/>
              <a:gd name="T31" fmla="*/ 2147483647 h 178"/>
              <a:gd name="T32" fmla="*/ 2147483647 w 364"/>
              <a:gd name="T33" fmla="*/ 2147483647 h 178"/>
              <a:gd name="T34" fmla="*/ 2147483647 w 364"/>
              <a:gd name="T35" fmla="*/ 2147483647 h 178"/>
              <a:gd name="T36" fmla="*/ 2147483647 w 364"/>
              <a:gd name="T37" fmla="*/ 2147483647 h 178"/>
              <a:gd name="T38" fmla="*/ 2147483647 w 364"/>
              <a:gd name="T39" fmla="*/ 2147483647 h 178"/>
              <a:gd name="T40" fmla="*/ 2147483647 w 364"/>
              <a:gd name="T41" fmla="*/ 2147483647 h 178"/>
              <a:gd name="T42" fmla="*/ 2147483647 w 364"/>
              <a:gd name="T43" fmla="*/ 2147483647 h 178"/>
              <a:gd name="T44" fmla="*/ 2147483647 w 364"/>
              <a:gd name="T45" fmla="*/ 2147483647 h 178"/>
              <a:gd name="T46" fmla="*/ 2147483647 w 364"/>
              <a:gd name="T47" fmla="*/ 2147483647 h 178"/>
              <a:gd name="T48" fmla="*/ 2147483647 w 364"/>
              <a:gd name="T49" fmla="*/ 2147483647 h 178"/>
              <a:gd name="T50" fmla="*/ 2147483647 w 364"/>
              <a:gd name="T51" fmla="*/ 2147483647 h 178"/>
              <a:gd name="T52" fmla="*/ 2147483647 w 364"/>
              <a:gd name="T53" fmla="*/ 2147483647 h 178"/>
              <a:gd name="T54" fmla="*/ 2147483647 w 364"/>
              <a:gd name="T55" fmla="*/ 0 h 178"/>
              <a:gd name="T56" fmla="*/ 2147483647 w 364"/>
              <a:gd name="T57" fmla="*/ 2147483647 h 178"/>
              <a:gd name="T58" fmla="*/ 2147483647 w 364"/>
              <a:gd name="T59" fmla="*/ 2147483647 h 178"/>
              <a:gd name="T60" fmla="*/ 0 w 364"/>
              <a:gd name="T61" fmla="*/ 2147483647 h 178"/>
              <a:gd name="T62" fmla="*/ 2147483647 w 364"/>
              <a:gd name="T63" fmla="*/ 2147483647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4"/>
              <a:gd name="T97" fmla="*/ 0 h 178"/>
              <a:gd name="T98" fmla="*/ 364 w 364"/>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4" h="178">
                <a:moveTo>
                  <a:pt x="2" y="168"/>
                </a:moveTo>
                <a:lnTo>
                  <a:pt x="171" y="132"/>
                </a:lnTo>
                <a:lnTo>
                  <a:pt x="201" y="123"/>
                </a:lnTo>
                <a:lnTo>
                  <a:pt x="212" y="127"/>
                </a:lnTo>
                <a:lnTo>
                  <a:pt x="226" y="153"/>
                </a:lnTo>
                <a:lnTo>
                  <a:pt x="245" y="157"/>
                </a:lnTo>
                <a:lnTo>
                  <a:pt x="254" y="178"/>
                </a:lnTo>
                <a:lnTo>
                  <a:pt x="267" y="178"/>
                </a:lnTo>
                <a:lnTo>
                  <a:pt x="281" y="159"/>
                </a:lnTo>
                <a:lnTo>
                  <a:pt x="284" y="142"/>
                </a:lnTo>
                <a:lnTo>
                  <a:pt x="300" y="164"/>
                </a:lnTo>
                <a:lnTo>
                  <a:pt x="364" y="144"/>
                </a:lnTo>
                <a:lnTo>
                  <a:pt x="362" y="119"/>
                </a:lnTo>
                <a:lnTo>
                  <a:pt x="343" y="87"/>
                </a:lnTo>
                <a:lnTo>
                  <a:pt x="332" y="83"/>
                </a:lnTo>
                <a:lnTo>
                  <a:pt x="322" y="83"/>
                </a:lnTo>
                <a:lnTo>
                  <a:pt x="324" y="90"/>
                </a:lnTo>
                <a:lnTo>
                  <a:pt x="339" y="92"/>
                </a:lnTo>
                <a:lnTo>
                  <a:pt x="345" y="123"/>
                </a:lnTo>
                <a:lnTo>
                  <a:pt x="319" y="134"/>
                </a:lnTo>
                <a:lnTo>
                  <a:pt x="281" y="109"/>
                </a:lnTo>
                <a:lnTo>
                  <a:pt x="267" y="83"/>
                </a:lnTo>
                <a:lnTo>
                  <a:pt x="250" y="73"/>
                </a:lnTo>
                <a:lnTo>
                  <a:pt x="248" y="83"/>
                </a:lnTo>
                <a:lnTo>
                  <a:pt x="233" y="68"/>
                </a:lnTo>
                <a:lnTo>
                  <a:pt x="246" y="49"/>
                </a:lnTo>
                <a:lnTo>
                  <a:pt x="258" y="30"/>
                </a:lnTo>
                <a:lnTo>
                  <a:pt x="235" y="0"/>
                </a:lnTo>
                <a:lnTo>
                  <a:pt x="201" y="24"/>
                </a:lnTo>
                <a:lnTo>
                  <a:pt x="80" y="56"/>
                </a:lnTo>
                <a:lnTo>
                  <a:pt x="0" y="73"/>
                </a:lnTo>
                <a:lnTo>
                  <a:pt x="2" y="168"/>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100" name="Freeform 61"/>
          <p:cNvSpPr>
            <a:spLocks/>
          </p:cNvSpPr>
          <p:nvPr/>
        </p:nvSpPr>
        <p:spPr bwMode="auto">
          <a:xfrm>
            <a:off x="8710613" y="2309813"/>
            <a:ext cx="50800" cy="39687"/>
          </a:xfrm>
          <a:custGeom>
            <a:avLst/>
            <a:gdLst>
              <a:gd name="T0" fmla="*/ 0 w 32"/>
              <a:gd name="T1" fmla="*/ 2147483647 h 25"/>
              <a:gd name="T2" fmla="*/ 2147483647 w 32"/>
              <a:gd name="T3" fmla="*/ 0 h 25"/>
              <a:gd name="T4" fmla="*/ 2147483647 w 32"/>
              <a:gd name="T5" fmla="*/ 2147483647 h 25"/>
              <a:gd name="T6" fmla="*/ 0 w 32"/>
              <a:gd name="T7" fmla="*/ 2147483647 h 25"/>
              <a:gd name="T8" fmla="*/ 0 60000 65536"/>
              <a:gd name="T9" fmla="*/ 0 60000 65536"/>
              <a:gd name="T10" fmla="*/ 0 60000 65536"/>
              <a:gd name="T11" fmla="*/ 0 60000 65536"/>
              <a:gd name="T12" fmla="*/ 0 w 32"/>
              <a:gd name="T13" fmla="*/ 0 h 25"/>
              <a:gd name="T14" fmla="*/ 32 w 32"/>
              <a:gd name="T15" fmla="*/ 25 h 25"/>
            </a:gdLst>
            <a:ahLst/>
            <a:cxnLst>
              <a:cxn ang="T8">
                <a:pos x="T0" y="T1"/>
              </a:cxn>
              <a:cxn ang="T9">
                <a:pos x="T2" y="T3"/>
              </a:cxn>
              <a:cxn ang="T10">
                <a:pos x="T4" y="T5"/>
              </a:cxn>
              <a:cxn ang="T11">
                <a:pos x="T6" y="T7"/>
              </a:cxn>
            </a:cxnLst>
            <a:rect l="T12" t="T13" r="T14" b="T15"/>
            <a:pathLst>
              <a:path w="32" h="25">
                <a:moveTo>
                  <a:pt x="0" y="25"/>
                </a:moveTo>
                <a:lnTo>
                  <a:pt x="13" y="0"/>
                </a:lnTo>
                <a:lnTo>
                  <a:pt x="32" y="11"/>
                </a:lnTo>
                <a:lnTo>
                  <a:pt x="0" y="25"/>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101" name="Freeform 62"/>
          <p:cNvSpPr>
            <a:spLocks/>
          </p:cNvSpPr>
          <p:nvPr/>
        </p:nvSpPr>
        <p:spPr bwMode="auto">
          <a:xfrm>
            <a:off x="8807450" y="2303463"/>
            <a:ext cx="41275" cy="30162"/>
          </a:xfrm>
          <a:custGeom>
            <a:avLst/>
            <a:gdLst>
              <a:gd name="T0" fmla="*/ 0 w 26"/>
              <a:gd name="T1" fmla="*/ 2147483647 h 19"/>
              <a:gd name="T2" fmla="*/ 2147483647 w 26"/>
              <a:gd name="T3" fmla="*/ 0 h 19"/>
              <a:gd name="T4" fmla="*/ 2147483647 w 26"/>
              <a:gd name="T5" fmla="*/ 2147483647 h 19"/>
              <a:gd name="T6" fmla="*/ 0 w 26"/>
              <a:gd name="T7" fmla="*/ 2147483647 h 19"/>
              <a:gd name="T8" fmla="*/ 0 60000 65536"/>
              <a:gd name="T9" fmla="*/ 0 60000 65536"/>
              <a:gd name="T10" fmla="*/ 0 60000 65536"/>
              <a:gd name="T11" fmla="*/ 0 60000 65536"/>
              <a:gd name="T12" fmla="*/ 0 w 26"/>
              <a:gd name="T13" fmla="*/ 0 h 19"/>
              <a:gd name="T14" fmla="*/ 26 w 26"/>
              <a:gd name="T15" fmla="*/ 19 h 19"/>
            </a:gdLst>
            <a:ahLst/>
            <a:cxnLst>
              <a:cxn ang="T8">
                <a:pos x="T0" y="T1"/>
              </a:cxn>
              <a:cxn ang="T9">
                <a:pos x="T2" y="T3"/>
              </a:cxn>
              <a:cxn ang="T10">
                <a:pos x="T4" y="T5"/>
              </a:cxn>
              <a:cxn ang="T11">
                <a:pos x="T6" y="T7"/>
              </a:cxn>
            </a:cxnLst>
            <a:rect l="T12" t="T13" r="T14" b="T15"/>
            <a:pathLst>
              <a:path w="26" h="19">
                <a:moveTo>
                  <a:pt x="0" y="19"/>
                </a:moveTo>
                <a:lnTo>
                  <a:pt x="15" y="0"/>
                </a:lnTo>
                <a:lnTo>
                  <a:pt x="26" y="13"/>
                </a:lnTo>
                <a:lnTo>
                  <a:pt x="0" y="19"/>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102" name="Freeform 63"/>
          <p:cNvSpPr>
            <a:spLocks/>
          </p:cNvSpPr>
          <p:nvPr/>
        </p:nvSpPr>
        <p:spPr bwMode="auto">
          <a:xfrm>
            <a:off x="8120063" y="1614488"/>
            <a:ext cx="280987" cy="534987"/>
          </a:xfrm>
          <a:custGeom>
            <a:avLst/>
            <a:gdLst>
              <a:gd name="T0" fmla="*/ 2147483647 w 177"/>
              <a:gd name="T1" fmla="*/ 2147483647 h 337"/>
              <a:gd name="T2" fmla="*/ 2147483647 w 177"/>
              <a:gd name="T3" fmla="*/ 2147483647 h 337"/>
              <a:gd name="T4" fmla="*/ 2147483647 w 177"/>
              <a:gd name="T5" fmla="*/ 2147483647 h 337"/>
              <a:gd name="T6" fmla="*/ 2147483647 w 177"/>
              <a:gd name="T7" fmla="*/ 2147483647 h 337"/>
              <a:gd name="T8" fmla="*/ 2147483647 w 177"/>
              <a:gd name="T9" fmla="*/ 2147483647 h 337"/>
              <a:gd name="T10" fmla="*/ 2147483647 w 177"/>
              <a:gd name="T11" fmla="*/ 2147483647 h 337"/>
              <a:gd name="T12" fmla="*/ 2147483647 w 177"/>
              <a:gd name="T13" fmla="*/ 0 h 337"/>
              <a:gd name="T14" fmla="*/ 0 w 177"/>
              <a:gd name="T15" fmla="*/ 2147483647 h 337"/>
              <a:gd name="T16" fmla="*/ 2147483647 w 177"/>
              <a:gd name="T17" fmla="*/ 2147483647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337"/>
              <a:gd name="T29" fmla="*/ 177 w 177"/>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337">
                <a:moveTo>
                  <a:pt x="29" y="138"/>
                </a:moveTo>
                <a:lnTo>
                  <a:pt x="36" y="199"/>
                </a:lnTo>
                <a:lnTo>
                  <a:pt x="80" y="337"/>
                </a:lnTo>
                <a:lnTo>
                  <a:pt x="160" y="320"/>
                </a:lnTo>
                <a:lnTo>
                  <a:pt x="154" y="123"/>
                </a:lnTo>
                <a:lnTo>
                  <a:pt x="173" y="83"/>
                </a:lnTo>
                <a:lnTo>
                  <a:pt x="177" y="0"/>
                </a:lnTo>
                <a:lnTo>
                  <a:pt x="0" y="42"/>
                </a:lnTo>
                <a:lnTo>
                  <a:pt x="29" y="138"/>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103" name="Freeform 64"/>
          <p:cNvSpPr>
            <a:spLocks/>
          </p:cNvSpPr>
          <p:nvPr/>
        </p:nvSpPr>
        <p:spPr bwMode="auto">
          <a:xfrm>
            <a:off x="8364538" y="1536700"/>
            <a:ext cx="258762" cy="585788"/>
          </a:xfrm>
          <a:custGeom>
            <a:avLst/>
            <a:gdLst>
              <a:gd name="T0" fmla="*/ 0 w 163"/>
              <a:gd name="T1" fmla="*/ 2147483647 h 369"/>
              <a:gd name="T2" fmla="*/ 2147483647 w 163"/>
              <a:gd name="T3" fmla="*/ 2147483647 h 369"/>
              <a:gd name="T4" fmla="*/ 2147483647 w 163"/>
              <a:gd name="T5" fmla="*/ 2147483647 h 369"/>
              <a:gd name="T6" fmla="*/ 2147483647 w 163"/>
              <a:gd name="T7" fmla="*/ 2147483647 h 369"/>
              <a:gd name="T8" fmla="*/ 2147483647 w 163"/>
              <a:gd name="T9" fmla="*/ 0 h 369"/>
              <a:gd name="T10" fmla="*/ 2147483647 w 163"/>
              <a:gd name="T11" fmla="*/ 2147483647 h 369"/>
              <a:gd name="T12" fmla="*/ 2147483647 w 163"/>
              <a:gd name="T13" fmla="*/ 2147483647 h 369"/>
              <a:gd name="T14" fmla="*/ 2147483647 w 163"/>
              <a:gd name="T15" fmla="*/ 2147483647 h 369"/>
              <a:gd name="T16" fmla="*/ 2147483647 w 163"/>
              <a:gd name="T17" fmla="*/ 2147483647 h 369"/>
              <a:gd name="T18" fmla="*/ 2147483647 w 163"/>
              <a:gd name="T19" fmla="*/ 2147483647 h 369"/>
              <a:gd name="T20" fmla="*/ 0 w 163"/>
              <a:gd name="T21" fmla="*/ 2147483647 h 3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369"/>
              <a:gd name="T35" fmla="*/ 163 w 163"/>
              <a:gd name="T36" fmla="*/ 369 h 3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369">
                <a:moveTo>
                  <a:pt x="0" y="172"/>
                </a:moveTo>
                <a:lnTo>
                  <a:pt x="19" y="132"/>
                </a:lnTo>
                <a:lnTo>
                  <a:pt x="23" y="49"/>
                </a:lnTo>
                <a:lnTo>
                  <a:pt x="21" y="17"/>
                </a:lnTo>
                <a:lnTo>
                  <a:pt x="53" y="0"/>
                </a:lnTo>
                <a:lnTo>
                  <a:pt x="127" y="231"/>
                </a:lnTo>
                <a:lnTo>
                  <a:pt x="163" y="280"/>
                </a:lnTo>
                <a:lnTo>
                  <a:pt x="161" y="313"/>
                </a:lnTo>
                <a:lnTo>
                  <a:pt x="127" y="337"/>
                </a:lnTo>
                <a:lnTo>
                  <a:pt x="6" y="369"/>
                </a:lnTo>
                <a:lnTo>
                  <a:pt x="0" y="172"/>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104" name="Freeform 65"/>
          <p:cNvSpPr>
            <a:spLocks/>
          </p:cNvSpPr>
          <p:nvPr/>
        </p:nvSpPr>
        <p:spPr bwMode="auto">
          <a:xfrm>
            <a:off x="8448675" y="1012825"/>
            <a:ext cx="631825" cy="968375"/>
          </a:xfrm>
          <a:custGeom>
            <a:avLst/>
            <a:gdLst>
              <a:gd name="T0" fmla="*/ 0 w 398"/>
              <a:gd name="T1" fmla="*/ 2147483647 h 610"/>
              <a:gd name="T2" fmla="*/ 2147483647 w 398"/>
              <a:gd name="T3" fmla="*/ 2147483647 h 610"/>
              <a:gd name="T4" fmla="*/ 2147483647 w 398"/>
              <a:gd name="T5" fmla="*/ 2147483647 h 610"/>
              <a:gd name="T6" fmla="*/ 2147483647 w 398"/>
              <a:gd name="T7" fmla="*/ 2147483647 h 610"/>
              <a:gd name="T8" fmla="*/ 2147483647 w 398"/>
              <a:gd name="T9" fmla="*/ 2147483647 h 610"/>
              <a:gd name="T10" fmla="*/ 2147483647 w 398"/>
              <a:gd name="T11" fmla="*/ 2147483647 h 610"/>
              <a:gd name="T12" fmla="*/ 2147483647 w 398"/>
              <a:gd name="T13" fmla="*/ 2147483647 h 610"/>
              <a:gd name="T14" fmla="*/ 2147483647 w 398"/>
              <a:gd name="T15" fmla="*/ 2147483647 h 610"/>
              <a:gd name="T16" fmla="*/ 2147483647 w 398"/>
              <a:gd name="T17" fmla="*/ 2147483647 h 610"/>
              <a:gd name="T18" fmla="*/ 2147483647 w 398"/>
              <a:gd name="T19" fmla="*/ 0 h 610"/>
              <a:gd name="T20" fmla="*/ 2147483647 w 398"/>
              <a:gd name="T21" fmla="*/ 2147483647 h 610"/>
              <a:gd name="T22" fmla="*/ 2147483647 w 398"/>
              <a:gd name="T23" fmla="*/ 2147483647 h 610"/>
              <a:gd name="T24" fmla="*/ 2147483647 w 398"/>
              <a:gd name="T25" fmla="*/ 2147483647 h 610"/>
              <a:gd name="T26" fmla="*/ 2147483647 w 398"/>
              <a:gd name="T27" fmla="*/ 2147483647 h 610"/>
              <a:gd name="T28" fmla="*/ 2147483647 w 398"/>
              <a:gd name="T29" fmla="*/ 2147483647 h 610"/>
              <a:gd name="T30" fmla="*/ 2147483647 w 398"/>
              <a:gd name="T31" fmla="*/ 2147483647 h 610"/>
              <a:gd name="T32" fmla="*/ 2147483647 w 398"/>
              <a:gd name="T33" fmla="*/ 2147483647 h 610"/>
              <a:gd name="T34" fmla="*/ 2147483647 w 398"/>
              <a:gd name="T35" fmla="*/ 2147483647 h 610"/>
              <a:gd name="T36" fmla="*/ 2147483647 w 398"/>
              <a:gd name="T37" fmla="*/ 2147483647 h 610"/>
              <a:gd name="T38" fmla="*/ 2147483647 w 398"/>
              <a:gd name="T39" fmla="*/ 2147483647 h 610"/>
              <a:gd name="T40" fmla="*/ 2147483647 w 398"/>
              <a:gd name="T41" fmla="*/ 2147483647 h 610"/>
              <a:gd name="T42" fmla="*/ 2147483647 w 398"/>
              <a:gd name="T43" fmla="*/ 2147483647 h 610"/>
              <a:gd name="T44" fmla="*/ 2147483647 w 398"/>
              <a:gd name="T45" fmla="*/ 2147483647 h 610"/>
              <a:gd name="T46" fmla="*/ 2147483647 w 398"/>
              <a:gd name="T47" fmla="*/ 2147483647 h 610"/>
              <a:gd name="T48" fmla="*/ 2147483647 w 398"/>
              <a:gd name="T49" fmla="*/ 2147483647 h 610"/>
              <a:gd name="T50" fmla="*/ 2147483647 w 398"/>
              <a:gd name="T51" fmla="*/ 2147483647 h 610"/>
              <a:gd name="T52" fmla="*/ 2147483647 w 398"/>
              <a:gd name="T53" fmla="*/ 2147483647 h 610"/>
              <a:gd name="T54" fmla="*/ 2147483647 w 398"/>
              <a:gd name="T55" fmla="*/ 2147483647 h 610"/>
              <a:gd name="T56" fmla="*/ 2147483647 w 398"/>
              <a:gd name="T57" fmla="*/ 2147483647 h 610"/>
              <a:gd name="T58" fmla="*/ 2147483647 w 398"/>
              <a:gd name="T59" fmla="*/ 2147483647 h 610"/>
              <a:gd name="T60" fmla="*/ 2147483647 w 398"/>
              <a:gd name="T61" fmla="*/ 2147483647 h 610"/>
              <a:gd name="T62" fmla="*/ 2147483647 w 398"/>
              <a:gd name="T63" fmla="*/ 2147483647 h 610"/>
              <a:gd name="T64" fmla="*/ 2147483647 w 398"/>
              <a:gd name="T65" fmla="*/ 2147483647 h 610"/>
              <a:gd name="T66" fmla="*/ 0 w 398"/>
              <a:gd name="T67" fmla="*/ 2147483647 h 6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8"/>
              <a:gd name="T103" fmla="*/ 0 h 610"/>
              <a:gd name="T104" fmla="*/ 398 w 398"/>
              <a:gd name="T105" fmla="*/ 610 h 6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8" h="610">
                <a:moveTo>
                  <a:pt x="0" y="330"/>
                </a:moveTo>
                <a:lnTo>
                  <a:pt x="23" y="332"/>
                </a:lnTo>
                <a:lnTo>
                  <a:pt x="25" y="292"/>
                </a:lnTo>
                <a:lnTo>
                  <a:pt x="53" y="237"/>
                </a:lnTo>
                <a:lnTo>
                  <a:pt x="40" y="197"/>
                </a:lnTo>
                <a:lnTo>
                  <a:pt x="97" y="6"/>
                </a:lnTo>
                <a:lnTo>
                  <a:pt x="108" y="6"/>
                </a:lnTo>
                <a:lnTo>
                  <a:pt x="114" y="30"/>
                </a:lnTo>
                <a:lnTo>
                  <a:pt x="171" y="9"/>
                </a:lnTo>
                <a:lnTo>
                  <a:pt x="173" y="0"/>
                </a:lnTo>
                <a:lnTo>
                  <a:pt x="218" y="9"/>
                </a:lnTo>
                <a:lnTo>
                  <a:pt x="292" y="199"/>
                </a:lnTo>
                <a:lnTo>
                  <a:pt x="326" y="201"/>
                </a:lnTo>
                <a:lnTo>
                  <a:pt x="387" y="271"/>
                </a:lnTo>
                <a:lnTo>
                  <a:pt x="379" y="284"/>
                </a:lnTo>
                <a:lnTo>
                  <a:pt x="398" y="284"/>
                </a:lnTo>
                <a:lnTo>
                  <a:pt x="385" y="318"/>
                </a:lnTo>
                <a:lnTo>
                  <a:pt x="355" y="339"/>
                </a:lnTo>
                <a:lnTo>
                  <a:pt x="319" y="358"/>
                </a:lnTo>
                <a:lnTo>
                  <a:pt x="315" y="381"/>
                </a:lnTo>
                <a:lnTo>
                  <a:pt x="298" y="360"/>
                </a:lnTo>
                <a:lnTo>
                  <a:pt x="265" y="385"/>
                </a:lnTo>
                <a:lnTo>
                  <a:pt x="252" y="385"/>
                </a:lnTo>
                <a:lnTo>
                  <a:pt x="239" y="370"/>
                </a:lnTo>
                <a:lnTo>
                  <a:pt x="231" y="443"/>
                </a:lnTo>
                <a:lnTo>
                  <a:pt x="203" y="455"/>
                </a:lnTo>
                <a:lnTo>
                  <a:pt x="190" y="483"/>
                </a:lnTo>
                <a:lnTo>
                  <a:pt x="173" y="483"/>
                </a:lnTo>
                <a:lnTo>
                  <a:pt x="133" y="525"/>
                </a:lnTo>
                <a:lnTo>
                  <a:pt x="131" y="559"/>
                </a:lnTo>
                <a:lnTo>
                  <a:pt x="121" y="572"/>
                </a:lnTo>
                <a:lnTo>
                  <a:pt x="110" y="610"/>
                </a:lnTo>
                <a:lnTo>
                  <a:pt x="74" y="561"/>
                </a:lnTo>
                <a:lnTo>
                  <a:pt x="0" y="330"/>
                </a:lnTo>
                <a:close/>
              </a:path>
            </a:pathLst>
          </a:custGeom>
          <a:solidFill>
            <a:srgbClr val="000000"/>
          </a:solidFill>
          <a:ln w="9525">
            <a:noFill/>
            <a:round/>
            <a:headEnd/>
            <a:tailEnd/>
          </a:ln>
        </p:spPr>
        <p:txBody>
          <a:bodyPr/>
          <a:lstStyle/>
          <a:p>
            <a:pPr algn="l"/>
            <a:endParaRPr lang="en-US" smtClean="0">
              <a:solidFill>
                <a:srgbClr val="000000"/>
              </a:solidFill>
              <a:latin typeface="Arial" pitchFamily="34" charset="0"/>
            </a:endParaRPr>
          </a:p>
        </p:txBody>
      </p:sp>
      <p:sp>
        <p:nvSpPr>
          <p:cNvPr id="2105" name="Freeform 66"/>
          <p:cNvSpPr>
            <a:spLocks/>
          </p:cNvSpPr>
          <p:nvPr/>
        </p:nvSpPr>
        <p:spPr bwMode="auto">
          <a:xfrm>
            <a:off x="433388" y="639763"/>
            <a:ext cx="1155700" cy="817562"/>
          </a:xfrm>
          <a:custGeom>
            <a:avLst/>
            <a:gdLst>
              <a:gd name="T0" fmla="*/ 2147483647 w 728"/>
              <a:gd name="T1" fmla="*/ 2147483647 h 515"/>
              <a:gd name="T2" fmla="*/ 2147483647 w 728"/>
              <a:gd name="T3" fmla="*/ 2147483647 h 515"/>
              <a:gd name="T4" fmla="*/ 2147483647 w 728"/>
              <a:gd name="T5" fmla="*/ 2147483647 h 515"/>
              <a:gd name="T6" fmla="*/ 2147483647 w 728"/>
              <a:gd name="T7" fmla="*/ 2147483647 h 515"/>
              <a:gd name="T8" fmla="*/ 2147483647 w 728"/>
              <a:gd name="T9" fmla="*/ 2147483647 h 515"/>
              <a:gd name="T10" fmla="*/ 0 w 728"/>
              <a:gd name="T11" fmla="*/ 2147483647 h 515"/>
              <a:gd name="T12" fmla="*/ 2147483647 w 728"/>
              <a:gd name="T13" fmla="*/ 2147483647 h 515"/>
              <a:gd name="T14" fmla="*/ 2147483647 w 728"/>
              <a:gd name="T15" fmla="*/ 2147483647 h 515"/>
              <a:gd name="T16" fmla="*/ 2147483647 w 728"/>
              <a:gd name="T17" fmla="*/ 2147483647 h 515"/>
              <a:gd name="T18" fmla="*/ 2147483647 w 728"/>
              <a:gd name="T19" fmla="*/ 2147483647 h 515"/>
              <a:gd name="T20" fmla="*/ 2147483647 w 728"/>
              <a:gd name="T21" fmla="*/ 2147483647 h 515"/>
              <a:gd name="T22" fmla="*/ 2147483647 w 728"/>
              <a:gd name="T23" fmla="*/ 2147483647 h 515"/>
              <a:gd name="T24" fmla="*/ 2147483647 w 728"/>
              <a:gd name="T25" fmla="*/ 2147483647 h 515"/>
              <a:gd name="T26" fmla="*/ 2147483647 w 728"/>
              <a:gd name="T27" fmla="*/ 2147483647 h 515"/>
              <a:gd name="T28" fmla="*/ 2147483647 w 728"/>
              <a:gd name="T29" fmla="*/ 2147483647 h 515"/>
              <a:gd name="T30" fmla="*/ 2147483647 w 728"/>
              <a:gd name="T31" fmla="*/ 2147483647 h 515"/>
              <a:gd name="T32" fmla="*/ 2147483647 w 728"/>
              <a:gd name="T33" fmla="*/ 2147483647 h 515"/>
              <a:gd name="T34" fmla="*/ 2147483647 w 728"/>
              <a:gd name="T35" fmla="*/ 0 h 515"/>
              <a:gd name="T36" fmla="*/ 2147483647 w 728"/>
              <a:gd name="T37" fmla="*/ 2147483647 h 515"/>
              <a:gd name="T38" fmla="*/ 2147483647 w 728"/>
              <a:gd name="T39" fmla="*/ 2147483647 h 515"/>
              <a:gd name="T40" fmla="*/ 2147483647 w 728"/>
              <a:gd name="T41" fmla="*/ 2147483647 h 515"/>
              <a:gd name="T42" fmla="*/ 2147483647 w 728"/>
              <a:gd name="T43" fmla="*/ 2147483647 h 515"/>
              <a:gd name="T44" fmla="*/ 2147483647 w 728"/>
              <a:gd name="T45" fmla="*/ 2147483647 h 515"/>
              <a:gd name="T46" fmla="*/ 2147483647 w 728"/>
              <a:gd name="T47" fmla="*/ 2147483647 h 515"/>
              <a:gd name="T48" fmla="*/ 2147483647 w 728"/>
              <a:gd name="T49" fmla="*/ 2147483647 h 515"/>
              <a:gd name="T50" fmla="*/ 2147483647 w 728"/>
              <a:gd name="T51" fmla="*/ 2147483647 h 515"/>
              <a:gd name="T52" fmla="*/ 2147483647 w 728"/>
              <a:gd name="T53" fmla="*/ 2147483647 h 515"/>
              <a:gd name="T54" fmla="*/ 2147483647 w 728"/>
              <a:gd name="T55" fmla="*/ 2147483647 h 515"/>
              <a:gd name="T56" fmla="*/ 2147483647 w 728"/>
              <a:gd name="T57" fmla="*/ 2147483647 h 515"/>
              <a:gd name="T58" fmla="*/ 2147483647 w 728"/>
              <a:gd name="T59" fmla="*/ 2147483647 h 515"/>
              <a:gd name="T60" fmla="*/ 2147483647 w 728"/>
              <a:gd name="T61" fmla="*/ 2147483647 h 5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8"/>
              <a:gd name="T94" fmla="*/ 0 h 515"/>
              <a:gd name="T95" fmla="*/ 728 w 728"/>
              <a:gd name="T96" fmla="*/ 515 h 5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8" h="515">
                <a:moveTo>
                  <a:pt x="27" y="112"/>
                </a:moveTo>
                <a:lnTo>
                  <a:pt x="17" y="254"/>
                </a:lnTo>
                <a:lnTo>
                  <a:pt x="34" y="254"/>
                </a:lnTo>
                <a:lnTo>
                  <a:pt x="25" y="284"/>
                </a:lnTo>
                <a:lnTo>
                  <a:pt x="11" y="267"/>
                </a:lnTo>
                <a:lnTo>
                  <a:pt x="0" y="303"/>
                </a:lnTo>
                <a:lnTo>
                  <a:pt x="51" y="332"/>
                </a:lnTo>
                <a:lnTo>
                  <a:pt x="53" y="345"/>
                </a:lnTo>
                <a:lnTo>
                  <a:pt x="66" y="347"/>
                </a:lnTo>
                <a:lnTo>
                  <a:pt x="133" y="451"/>
                </a:lnTo>
                <a:lnTo>
                  <a:pt x="207" y="447"/>
                </a:lnTo>
                <a:lnTo>
                  <a:pt x="262" y="472"/>
                </a:lnTo>
                <a:lnTo>
                  <a:pt x="288" y="468"/>
                </a:lnTo>
                <a:lnTo>
                  <a:pt x="455" y="472"/>
                </a:lnTo>
                <a:lnTo>
                  <a:pt x="645" y="515"/>
                </a:lnTo>
                <a:lnTo>
                  <a:pt x="648" y="459"/>
                </a:lnTo>
                <a:lnTo>
                  <a:pt x="728" y="129"/>
                </a:lnTo>
                <a:lnTo>
                  <a:pt x="224" y="0"/>
                </a:lnTo>
                <a:lnTo>
                  <a:pt x="228" y="97"/>
                </a:lnTo>
                <a:lnTo>
                  <a:pt x="203" y="176"/>
                </a:lnTo>
                <a:lnTo>
                  <a:pt x="199" y="218"/>
                </a:lnTo>
                <a:lnTo>
                  <a:pt x="146" y="233"/>
                </a:lnTo>
                <a:lnTo>
                  <a:pt x="142" y="212"/>
                </a:lnTo>
                <a:lnTo>
                  <a:pt x="186" y="186"/>
                </a:lnTo>
                <a:lnTo>
                  <a:pt x="182" y="165"/>
                </a:lnTo>
                <a:lnTo>
                  <a:pt x="144" y="169"/>
                </a:lnTo>
                <a:lnTo>
                  <a:pt x="173" y="144"/>
                </a:lnTo>
                <a:lnTo>
                  <a:pt x="193" y="127"/>
                </a:lnTo>
                <a:lnTo>
                  <a:pt x="30" y="25"/>
                </a:lnTo>
                <a:lnTo>
                  <a:pt x="17" y="53"/>
                </a:lnTo>
                <a:lnTo>
                  <a:pt x="27" y="112"/>
                </a:lnTo>
                <a:close/>
              </a:path>
            </a:pathLst>
          </a:custGeom>
          <a:solidFill>
            <a:srgbClr val="7030A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06" name="Freeform 67"/>
          <p:cNvSpPr>
            <a:spLocks/>
          </p:cNvSpPr>
          <p:nvPr/>
        </p:nvSpPr>
        <p:spPr bwMode="auto">
          <a:xfrm>
            <a:off x="704850" y="687388"/>
            <a:ext cx="53975" cy="60325"/>
          </a:xfrm>
          <a:custGeom>
            <a:avLst/>
            <a:gdLst>
              <a:gd name="T0" fmla="*/ 0 w 34"/>
              <a:gd name="T1" fmla="*/ 2147483647 h 38"/>
              <a:gd name="T2" fmla="*/ 2147483647 w 34"/>
              <a:gd name="T3" fmla="*/ 0 h 38"/>
              <a:gd name="T4" fmla="*/ 2147483647 w 34"/>
              <a:gd name="T5" fmla="*/ 2147483647 h 38"/>
              <a:gd name="T6" fmla="*/ 2147483647 w 34"/>
              <a:gd name="T7" fmla="*/ 2147483647 h 38"/>
              <a:gd name="T8" fmla="*/ 0 w 34"/>
              <a:gd name="T9" fmla="*/ 2147483647 h 38"/>
              <a:gd name="T10" fmla="*/ 0 60000 65536"/>
              <a:gd name="T11" fmla="*/ 0 60000 65536"/>
              <a:gd name="T12" fmla="*/ 0 60000 65536"/>
              <a:gd name="T13" fmla="*/ 0 60000 65536"/>
              <a:gd name="T14" fmla="*/ 0 60000 65536"/>
              <a:gd name="T15" fmla="*/ 0 w 34"/>
              <a:gd name="T16" fmla="*/ 0 h 38"/>
              <a:gd name="T17" fmla="*/ 34 w 34"/>
              <a:gd name="T18" fmla="*/ 38 h 38"/>
            </a:gdLst>
            <a:ahLst/>
            <a:cxnLst>
              <a:cxn ang="T10">
                <a:pos x="T0" y="T1"/>
              </a:cxn>
              <a:cxn ang="T11">
                <a:pos x="T2" y="T3"/>
              </a:cxn>
              <a:cxn ang="T12">
                <a:pos x="T4" y="T5"/>
              </a:cxn>
              <a:cxn ang="T13">
                <a:pos x="T6" y="T7"/>
              </a:cxn>
              <a:cxn ang="T14">
                <a:pos x="T8" y="T9"/>
              </a:cxn>
            </a:cxnLst>
            <a:rect l="T15" t="T16" r="T17" b="T18"/>
            <a:pathLst>
              <a:path w="34" h="38">
                <a:moveTo>
                  <a:pt x="0" y="17"/>
                </a:moveTo>
                <a:lnTo>
                  <a:pt x="26" y="0"/>
                </a:lnTo>
                <a:lnTo>
                  <a:pt x="34" y="17"/>
                </a:lnTo>
                <a:lnTo>
                  <a:pt x="28" y="38"/>
                </a:lnTo>
                <a:lnTo>
                  <a:pt x="0" y="17"/>
                </a:lnTo>
                <a:close/>
              </a:path>
            </a:pathLst>
          </a:custGeom>
          <a:solidFill>
            <a:srgbClr val="DFBBDF"/>
          </a:solidFill>
          <a:ln w="9525">
            <a:noFill/>
            <a:round/>
            <a:headEnd/>
            <a:tailEnd/>
          </a:ln>
        </p:spPr>
        <p:txBody>
          <a:bodyPr/>
          <a:lstStyle/>
          <a:p>
            <a:pPr algn="l"/>
            <a:endParaRPr lang="en-US" smtClean="0">
              <a:solidFill>
                <a:srgbClr val="000000"/>
              </a:solidFill>
              <a:latin typeface="Arial" pitchFamily="34" charset="0"/>
            </a:endParaRPr>
          </a:p>
        </p:txBody>
      </p:sp>
      <p:sp>
        <p:nvSpPr>
          <p:cNvPr id="2107" name="Freeform 68"/>
          <p:cNvSpPr>
            <a:spLocks/>
          </p:cNvSpPr>
          <p:nvPr/>
        </p:nvSpPr>
        <p:spPr bwMode="auto">
          <a:xfrm>
            <a:off x="1501775" y="2378075"/>
            <a:ext cx="977900" cy="1192213"/>
          </a:xfrm>
          <a:custGeom>
            <a:avLst/>
            <a:gdLst>
              <a:gd name="T0" fmla="*/ 2147483647 w 616"/>
              <a:gd name="T1" fmla="*/ 0 h 751"/>
              <a:gd name="T2" fmla="*/ 2147483647 w 616"/>
              <a:gd name="T3" fmla="*/ 2147483647 h 751"/>
              <a:gd name="T4" fmla="*/ 2147483647 w 616"/>
              <a:gd name="T5" fmla="*/ 2147483647 h 751"/>
              <a:gd name="T6" fmla="*/ 2147483647 w 616"/>
              <a:gd name="T7" fmla="*/ 2147483647 h 751"/>
              <a:gd name="T8" fmla="*/ 2147483647 w 616"/>
              <a:gd name="T9" fmla="*/ 2147483647 h 751"/>
              <a:gd name="T10" fmla="*/ 0 w 616"/>
              <a:gd name="T11" fmla="*/ 2147483647 h 751"/>
              <a:gd name="T12" fmla="*/ 2147483647 w 616"/>
              <a:gd name="T13" fmla="*/ 0 h 751"/>
              <a:gd name="T14" fmla="*/ 0 60000 65536"/>
              <a:gd name="T15" fmla="*/ 0 60000 65536"/>
              <a:gd name="T16" fmla="*/ 0 60000 65536"/>
              <a:gd name="T17" fmla="*/ 0 60000 65536"/>
              <a:gd name="T18" fmla="*/ 0 60000 65536"/>
              <a:gd name="T19" fmla="*/ 0 60000 65536"/>
              <a:gd name="T20" fmla="*/ 0 60000 65536"/>
              <a:gd name="T21" fmla="*/ 0 w 616"/>
              <a:gd name="T22" fmla="*/ 0 h 751"/>
              <a:gd name="T23" fmla="*/ 616 w 616"/>
              <a:gd name="T24" fmla="*/ 751 h 7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6" h="751">
                <a:moveTo>
                  <a:pt x="135" y="0"/>
                </a:moveTo>
                <a:lnTo>
                  <a:pt x="432" y="55"/>
                </a:lnTo>
                <a:lnTo>
                  <a:pt x="410" y="186"/>
                </a:lnTo>
                <a:lnTo>
                  <a:pt x="616" y="218"/>
                </a:lnTo>
                <a:lnTo>
                  <a:pt x="537" y="751"/>
                </a:lnTo>
                <a:lnTo>
                  <a:pt x="0" y="662"/>
                </a:lnTo>
                <a:lnTo>
                  <a:pt x="135" y="0"/>
                </a:lnTo>
                <a:close/>
              </a:path>
            </a:pathLst>
          </a:custGeom>
          <a:solidFill>
            <a:srgbClr val="7030A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08" name="Freeform 69"/>
          <p:cNvSpPr>
            <a:spLocks/>
          </p:cNvSpPr>
          <p:nvPr/>
        </p:nvSpPr>
        <p:spPr bwMode="auto">
          <a:xfrm>
            <a:off x="130175" y="1139825"/>
            <a:ext cx="1377950" cy="1139825"/>
          </a:xfrm>
          <a:custGeom>
            <a:avLst/>
            <a:gdLst>
              <a:gd name="T0" fmla="*/ 0 w 868"/>
              <a:gd name="T1" fmla="*/ 2147483647 h 718"/>
              <a:gd name="T2" fmla="*/ 2147483647 w 868"/>
              <a:gd name="T3" fmla="*/ 2147483647 h 718"/>
              <a:gd name="T4" fmla="*/ 2147483647 w 868"/>
              <a:gd name="T5" fmla="*/ 2147483647 h 718"/>
              <a:gd name="T6" fmla="*/ 2147483647 w 868"/>
              <a:gd name="T7" fmla="*/ 0 h 718"/>
              <a:gd name="T8" fmla="*/ 2147483647 w 868"/>
              <a:gd name="T9" fmla="*/ 2147483647 h 718"/>
              <a:gd name="T10" fmla="*/ 2147483647 w 868"/>
              <a:gd name="T11" fmla="*/ 2147483647 h 718"/>
              <a:gd name="T12" fmla="*/ 2147483647 w 868"/>
              <a:gd name="T13" fmla="*/ 2147483647 h 718"/>
              <a:gd name="T14" fmla="*/ 2147483647 w 868"/>
              <a:gd name="T15" fmla="*/ 2147483647 h 718"/>
              <a:gd name="T16" fmla="*/ 2147483647 w 868"/>
              <a:gd name="T17" fmla="*/ 2147483647 h 718"/>
              <a:gd name="T18" fmla="*/ 2147483647 w 868"/>
              <a:gd name="T19" fmla="*/ 2147483647 h 718"/>
              <a:gd name="T20" fmla="*/ 2147483647 w 868"/>
              <a:gd name="T21" fmla="*/ 2147483647 h 718"/>
              <a:gd name="T22" fmla="*/ 2147483647 w 868"/>
              <a:gd name="T23" fmla="*/ 2147483647 h 718"/>
              <a:gd name="T24" fmla="*/ 2147483647 w 868"/>
              <a:gd name="T25" fmla="*/ 2147483647 h 718"/>
              <a:gd name="T26" fmla="*/ 2147483647 w 868"/>
              <a:gd name="T27" fmla="*/ 2147483647 h 718"/>
              <a:gd name="T28" fmla="*/ 2147483647 w 868"/>
              <a:gd name="T29" fmla="*/ 2147483647 h 718"/>
              <a:gd name="T30" fmla="*/ 2147483647 w 868"/>
              <a:gd name="T31" fmla="*/ 2147483647 h 718"/>
              <a:gd name="T32" fmla="*/ 2147483647 w 868"/>
              <a:gd name="T33" fmla="*/ 2147483647 h 718"/>
              <a:gd name="T34" fmla="*/ 2147483647 w 868"/>
              <a:gd name="T35" fmla="*/ 2147483647 h 718"/>
              <a:gd name="T36" fmla="*/ 2147483647 w 868"/>
              <a:gd name="T37" fmla="*/ 2147483647 h 718"/>
              <a:gd name="T38" fmla="*/ 2147483647 w 868"/>
              <a:gd name="T39" fmla="*/ 2147483647 h 718"/>
              <a:gd name="T40" fmla="*/ 2147483647 w 868"/>
              <a:gd name="T41" fmla="*/ 2147483647 h 718"/>
              <a:gd name="T42" fmla="*/ 2147483647 w 868"/>
              <a:gd name="T43" fmla="*/ 2147483647 h 718"/>
              <a:gd name="T44" fmla="*/ 0 w 868"/>
              <a:gd name="T45" fmla="*/ 2147483647 h 7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8"/>
              <a:gd name="T70" fmla="*/ 0 h 718"/>
              <a:gd name="T71" fmla="*/ 868 w 868"/>
              <a:gd name="T72" fmla="*/ 718 h 7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8" h="718">
                <a:moveTo>
                  <a:pt x="0" y="536"/>
                </a:moveTo>
                <a:lnTo>
                  <a:pt x="37" y="354"/>
                </a:lnTo>
                <a:lnTo>
                  <a:pt x="81" y="301"/>
                </a:lnTo>
                <a:lnTo>
                  <a:pt x="187" y="0"/>
                </a:lnTo>
                <a:lnTo>
                  <a:pt x="242" y="15"/>
                </a:lnTo>
                <a:lnTo>
                  <a:pt x="244" y="28"/>
                </a:lnTo>
                <a:lnTo>
                  <a:pt x="257" y="30"/>
                </a:lnTo>
                <a:lnTo>
                  <a:pt x="324" y="134"/>
                </a:lnTo>
                <a:lnTo>
                  <a:pt x="398" y="132"/>
                </a:lnTo>
                <a:lnTo>
                  <a:pt x="453" y="157"/>
                </a:lnTo>
                <a:lnTo>
                  <a:pt x="479" y="151"/>
                </a:lnTo>
                <a:lnTo>
                  <a:pt x="646" y="157"/>
                </a:lnTo>
                <a:lnTo>
                  <a:pt x="836" y="199"/>
                </a:lnTo>
                <a:lnTo>
                  <a:pt x="845" y="223"/>
                </a:lnTo>
                <a:lnTo>
                  <a:pt x="868" y="255"/>
                </a:lnTo>
                <a:lnTo>
                  <a:pt x="803" y="352"/>
                </a:lnTo>
                <a:lnTo>
                  <a:pt x="764" y="388"/>
                </a:lnTo>
                <a:lnTo>
                  <a:pt x="758" y="415"/>
                </a:lnTo>
                <a:lnTo>
                  <a:pt x="781" y="443"/>
                </a:lnTo>
                <a:lnTo>
                  <a:pt x="754" y="502"/>
                </a:lnTo>
                <a:lnTo>
                  <a:pt x="701" y="718"/>
                </a:lnTo>
                <a:lnTo>
                  <a:pt x="409" y="648"/>
                </a:lnTo>
                <a:lnTo>
                  <a:pt x="0" y="536"/>
                </a:lnTo>
                <a:close/>
              </a:path>
            </a:pathLst>
          </a:custGeom>
          <a:solidFill>
            <a:srgbClr val="7030A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09" name="Freeform 70"/>
          <p:cNvSpPr>
            <a:spLocks/>
          </p:cNvSpPr>
          <p:nvPr/>
        </p:nvSpPr>
        <p:spPr bwMode="auto">
          <a:xfrm>
            <a:off x="0" y="1990725"/>
            <a:ext cx="1370013" cy="2284413"/>
          </a:xfrm>
          <a:custGeom>
            <a:avLst/>
            <a:gdLst>
              <a:gd name="T0" fmla="*/ 2147483647 w 863"/>
              <a:gd name="T1" fmla="*/ 2147483647 h 1439"/>
              <a:gd name="T2" fmla="*/ 2147483647 w 863"/>
              <a:gd name="T3" fmla="*/ 2147483647 h 1439"/>
              <a:gd name="T4" fmla="*/ 2147483647 w 863"/>
              <a:gd name="T5" fmla="*/ 2147483647 h 1439"/>
              <a:gd name="T6" fmla="*/ 2147483647 w 863"/>
              <a:gd name="T7" fmla="*/ 2147483647 h 1439"/>
              <a:gd name="T8" fmla="*/ 2147483647 w 863"/>
              <a:gd name="T9" fmla="*/ 2147483647 h 1439"/>
              <a:gd name="T10" fmla="*/ 2147483647 w 863"/>
              <a:gd name="T11" fmla="*/ 2147483647 h 1439"/>
              <a:gd name="T12" fmla="*/ 2147483647 w 863"/>
              <a:gd name="T13" fmla="*/ 2147483647 h 1439"/>
              <a:gd name="T14" fmla="*/ 2147483647 w 863"/>
              <a:gd name="T15" fmla="*/ 2147483647 h 1439"/>
              <a:gd name="T16" fmla="*/ 2147483647 w 863"/>
              <a:gd name="T17" fmla="*/ 2147483647 h 1439"/>
              <a:gd name="T18" fmla="*/ 2147483647 w 863"/>
              <a:gd name="T19" fmla="*/ 2147483647 h 1439"/>
              <a:gd name="T20" fmla="*/ 2147483647 w 863"/>
              <a:gd name="T21" fmla="*/ 2147483647 h 1439"/>
              <a:gd name="T22" fmla="*/ 2147483647 w 863"/>
              <a:gd name="T23" fmla="*/ 2147483647 h 1439"/>
              <a:gd name="T24" fmla="*/ 2147483647 w 863"/>
              <a:gd name="T25" fmla="*/ 2147483647 h 1439"/>
              <a:gd name="T26" fmla="*/ 2147483647 w 863"/>
              <a:gd name="T27" fmla="*/ 2147483647 h 1439"/>
              <a:gd name="T28" fmla="*/ 2147483647 w 863"/>
              <a:gd name="T29" fmla="*/ 2147483647 h 1439"/>
              <a:gd name="T30" fmla="*/ 2147483647 w 863"/>
              <a:gd name="T31" fmla="*/ 2147483647 h 1439"/>
              <a:gd name="T32" fmla="*/ 2147483647 w 863"/>
              <a:gd name="T33" fmla="*/ 2147483647 h 1439"/>
              <a:gd name="T34" fmla="*/ 2147483647 w 863"/>
              <a:gd name="T35" fmla="*/ 2147483647 h 1439"/>
              <a:gd name="T36" fmla="*/ 2147483647 w 863"/>
              <a:gd name="T37" fmla="*/ 2147483647 h 1439"/>
              <a:gd name="T38" fmla="*/ 2147483647 w 863"/>
              <a:gd name="T39" fmla="*/ 2147483647 h 1439"/>
              <a:gd name="T40" fmla="*/ 2147483647 w 863"/>
              <a:gd name="T41" fmla="*/ 2147483647 h 1439"/>
              <a:gd name="T42" fmla="*/ 2147483647 w 863"/>
              <a:gd name="T43" fmla="*/ 2147483647 h 1439"/>
              <a:gd name="T44" fmla="*/ 2147483647 w 863"/>
              <a:gd name="T45" fmla="*/ 2147483647 h 1439"/>
              <a:gd name="T46" fmla="*/ 2147483647 w 863"/>
              <a:gd name="T47" fmla="*/ 2147483647 h 1439"/>
              <a:gd name="T48" fmla="*/ 2147483647 w 863"/>
              <a:gd name="T49" fmla="*/ 2147483647 h 1439"/>
              <a:gd name="T50" fmla="*/ 2147483647 w 863"/>
              <a:gd name="T51" fmla="*/ 2147483647 h 1439"/>
              <a:gd name="T52" fmla="*/ 2147483647 w 863"/>
              <a:gd name="T53" fmla="*/ 2147483647 h 1439"/>
              <a:gd name="T54" fmla="*/ 2147483647 w 863"/>
              <a:gd name="T55" fmla="*/ 0 h 1439"/>
              <a:gd name="T56" fmla="*/ 2147483647 w 863"/>
              <a:gd name="T57" fmla="*/ 2147483647 h 1439"/>
              <a:gd name="T58" fmla="*/ 0 w 863"/>
              <a:gd name="T59" fmla="*/ 2147483647 h 1439"/>
              <a:gd name="T60" fmla="*/ 2147483647 w 863"/>
              <a:gd name="T61" fmla="*/ 2147483647 h 14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3"/>
              <a:gd name="T94" fmla="*/ 0 h 1439"/>
              <a:gd name="T95" fmla="*/ 863 w 863"/>
              <a:gd name="T96" fmla="*/ 1439 h 14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3" h="1439">
                <a:moveTo>
                  <a:pt x="28" y="292"/>
                </a:moveTo>
                <a:lnTo>
                  <a:pt x="4" y="404"/>
                </a:lnTo>
                <a:lnTo>
                  <a:pt x="87" y="584"/>
                </a:lnTo>
                <a:lnTo>
                  <a:pt x="102" y="572"/>
                </a:lnTo>
                <a:lnTo>
                  <a:pt x="129" y="648"/>
                </a:lnTo>
                <a:lnTo>
                  <a:pt x="87" y="595"/>
                </a:lnTo>
                <a:lnTo>
                  <a:pt x="78" y="679"/>
                </a:lnTo>
                <a:lnTo>
                  <a:pt x="125" y="730"/>
                </a:lnTo>
                <a:lnTo>
                  <a:pt x="93" y="800"/>
                </a:lnTo>
                <a:lnTo>
                  <a:pt x="184" y="991"/>
                </a:lnTo>
                <a:lnTo>
                  <a:pt x="163" y="1061"/>
                </a:lnTo>
                <a:lnTo>
                  <a:pt x="283" y="1116"/>
                </a:lnTo>
                <a:lnTo>
                  <a:pt x="326" y="1173"/>
                </a:lnTo>
                <a:lnTo>
                  <a:pt x="377" y="1192"/>
                </a:lnTo>
                <a:lnTo>
                  <a:pt x="377" y="1226"/>
                </a:lnTo>
                <a:lnTo>
                  <a:pt x="410" y="1234"/>
                </a:lnTo>
                <a:lnTo>
                  <a:pt x="480" y="1344"/>
                </a:lnTo>
                <a:lnTo>
                  <a:pt x="480" y="1422"/>
                </a:lnTo>
                <a:lnTo>
                  <a:pt x="787" y="1439"/>
                </a:lnTo>
                <a:lnTo>
                  <a:pt x="768" y="1408"/>
                </a:lnTo>
                <a:lnTo>
                  <a:pt x="777" y="1361"/>
                </a:lnTo>
                <a:lnTo>
                  <a:pt x="827" y="1283"/>
                </a:lnTo>
                <a:lnTo>
                  <a:pt x="863" y="1260"/>
                </a:lnTo>
                <a:lnTo>
                  <a:pt x="842" y="1232"/>
                </a:lnTo>
                <a:lnTo>
                  <a:pt x="829" y="1156"/>
                </a:lnTo>
                <a:lnTo>
                  <a:pt x="387" y="495"/>
                </a:lnTo>
                <a:lnTo>
                  <a:pt x="491" y="112"/>
                </a:lnTo>
                <a:lnTo>
                  <a:pt x="82" y="0"/>
                </a:lnTo>
                <a:lnTo>
                  <a:pt x="70" y="23"/>
                </a:lnTo>
                <a:lnTo>
                  <a:pt x="0" y="191"/>
                </a:lnTo>
                <a:lnTo>
                  <a:pt x="28" y="292"/>
                </a:lnTo>
                <a:close/>
              </a:path>
            </a:pathLst>
          </a:custGeom>
          <a:solidFill>
            <a:srgbClr val="7030A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10" name="Freeform 71"/>
          <p:cNvSpPr>
            <a:spLocks/>
          </p:cNvSpPr>
          <p:nvPr/>
        </p:nvSpPr>
        <p:spPr bwMode="auto">
          <a:xfrm>
            <a:off x="614363" y="2168525"/>
            <a:ext cx="1101725" cy="1657350"/>
          </a:xfrm>
          <a:custGeom>
            <a:avLst/>
            <a:gdLst>
              <a:gd name="T0" fmla="*/ 0 w 694"/>
              <a:gd name="T1" fmla="*/ 965218995 h 1044"/>
              <a:gd name="T2" fmla="*/ 1113909068 w 694"/>
              <a:gd name="T3" fmla="*/ 2147483647 h 1044"/>
              <a:gd name="T4" fmla="*/ 1151710604 w 694"/>
              <a:gd name="T5" fmla="*/ 2147483647 h 1044"/>
              <a:gd name="T6" fmla="*/ 1212194333 w 694"/>
              <a:gd name="T7" fmla="*/ 2147483647 h 1044"/>
              <a:gd name="T8" fmla="*/ 1318042446 w 694"/>
              <a:gd name="T9" fmla="*/ 2147483647 h 1044"/>
              <a:gd name="T10" fmla="*/ 1408768039 w 694"/>
              <a:gd name="T11" fmla="*/ 2001003920 h 1044"/>
              <a:gd name="T12" fmla="*/ 1748988616 w 694"/>
              <a:gd name="T13" fmla="*/ 332660569 h 1044"/>
              <a:gd name="T14" fmla="*/ 997981921 w 694"/>
              <a:gd name="T15" fmla="*/ 176410905 h 1044"/>
              <a:gd name="T16" fmla="*/ 262096257 w 694"/>
              <a:gd name="T17" fmla="*/ 0 h 1044"/>
              <a:gd name="T18" fmla="*/ 0 w 694"/>
              <a:gd name="T19" fmla="*/ 965218995 h 10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4"/>
              <a:gd name="T31" fmla="*/ 0 h 1044"/>
              <a:gd name="T32" fmla="*/ 694 w 694"/>
              <a:gd name="T33" fmla="*/ 1044 h 10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4" h="1044">
                <a:moveTo>
                  <a:pt x="0" y="383"/>
                </a:moveTo>
                <a:lnTo>
                  <a:pt x="442" y="1044"/>
                </a:lnTo>
                <a:lnTo>
                  <a:pt x="457" y="902"/>
                </a:lnTo>
                <a:lnTo>
                  <a:pt x="481" y="894"/>
                </a:lnTo>
                <a:lnTo>
                  <a:pt x="523" y="919"/>
                </a:lnTo>
                <a:lnTo>
                  <a:pt x="559" y="794"/>
                </a:lnTo>
                <a:lnTo>
                  <a:pt x="694" y="132"/>
                </a:lnTo>
                <a:lnTo>
                  <a:pt x="396" y="70"/>
                </a:lnTo>
                <a:lnTo>
                  <a:pt x="104" y="0"/>
                </a:lnTo>
                <a:lnTo>
                  <a:pt x="0" y="383"/>
                </a:lnTo>
                <a:close/>
              </a:path>
            </a:pathLst>
          </a:custGeom>
          <a:solidFill>
            <a:srgbClr val="7030A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11" name="Freeform 72"/>
          <p:cNvSpPr>
            <a:spLocks/>
          </p:cNvSpPr>
          <p:nvPr/>
        </p:nvSpPr>
        <p:spPr bwMode="auto">
          <a:xfrm>
            <a:off x="1243013" y="841375"/>
            <a:ext cx="1035050" cy="1624013"/>
          </a:xfrm>
          <a:custGeom>
            <a:avLst/>
            <a:gdLst>
              <a:gd name="T0" fmla="*/ 0 w 652"/>
              <a:gd name="T1" fmla="*/ 2147483647 h 1023"/>
              <a:gd name="T2" fmla="*/ 2147483647 w 652"/>
              <a:gd name="T3" fmla="*/ 2147483647 h 1023"/>
              <a:gd name="T4" fmla="*/ 2147483647 w 652"/>
              <a:gd name="T5" fmla="*/ 2147483647 h 1023"/>
              <a:gd name="T6" fmla="*/ 2147483647 w 652"/>
              <a:gd name="T7" fmla="*/ 2147483647 h 1023"/>
              <a:gd name="T8" fmla="*/ 2147483647 w 652"/>
              <a:gd name="T9" fmla="*/ 2147483647 h 1023"/>
              <a:gd name="T10" fmla="*/ 2147483647 w 652"/>
              <a:gd name="T11" fmla="*/ 2147483647 h 1023"/>
              <a:gd name="T12" fmla="*/ 2147483647 w 652"/>
              <a:gd name="T13" fmla="*/ 2147483647 h 1023"/>
              <a:gd name="T14" fmla="*/ 2147483647 w 652"/>
              <a:gd name="T15" fmla="*/ 2147483647 h 1023"/>
              <a:gd name="T16" fmla="*/ 2147483647 w 652"/>
              <a:gd name="T17" fmla="*/ 2147483647 h 1023"/>
              <a:gd name="T18" fmla="*/ 2147483647 w 652"/>
              <a:gd name="T19" fmla="*/ 2147483647 h 1023"/>
              <a:gd name="T20" fmla="*/ 2147483647 w 652"/>
              <a:gd name="T21" fmla="*/ 0 h 1023"/>
              <a:gd name="T22" fmla="*/ 2147483647 w 652"/>
              <a:gd name="T23" fmla="*/ 2147483647 h 1023"/>
              <a:gd name="T24" fmla="*/ 2147483647 w 652"/>
              <a:gd name="T25" fmla="*/ 2147483647 h 1023"/>
              <a:gd name="T26" fmla="*/ 2147483647 w 652"/>
              <a:gd name="T27" fmla="*/ 2147483647 h 1023"/>
              <a:gd name="T28" fmla="*/ 2147483647 w 652"/>
              <a:gd name="T29" fmla="*/ 2147483647 h 1023"/>
              <a:gd name="T30" fmla="*/ 2147483647 w 652"/>
              <a:gd name="T31" fmla="*/ 2147483647 h 1023"/>
              <a:gd name="T32" fmla="*/ 2147483647 w 652"/>
              <a:gd name="T33" fmla="*/ 2147483647 h 1023"/>
              <a:gd name="T34" fmla="*/ 2147483647 w 652"/>
              <a:gd name="T35" fmla="*/ 2147483647 h 1023"/>
              <a:gd name="T36" fmla="*/ 2147483647 w 652"/>
              <a:gd name="T37" fmla="*/ 2147483647 h 1023"/>
              <a:gd name="T38" fmla="*/ 2147483647 w 652"/>
              <a:gd name="T39" fmla="*/ 2147483647 h 1023"/>
              <a:gd name="T40" fmla="*/ 2147483647 w 652"/>
              <a:gd name="T41" fmla="*/ 2147483647 h 1023"/>
              <a:gd name="T42" fmla="*/ 2147483647 w 652"/>
              <a:gd name="T43" fmla="*/ 2147483647 h 1023"/>
              <a:gd name="T44" fmla="*/ 2147483647 w 652"/>
              <a:gd name="T45" fmla="*/ 2147483647 h 1023"/>
              <a:gd name="T46" fmla="*/ 2147483647 w 652"/>
              <a:gd name="T47" fmla="*/ 2147483647 h 1023"/>
              <a:gd name="T48" fmla="*/ 2147483647 w 652"/>
              <a:gd name="T49" fmla="*/ 2147483647 h 1023"/>
              <a:gd name="T50" fmla="*/ 2147483647 w 652"/>
              <a:gd name="T51" fmla="*/ 2147483647 h 1023"/>
              <a:gd name="T52" fmla="*/ 2147483647 w 652"/>
              <a:gd name="T53" fmla="*/ 2147483647 h 1023"/>
              <a:gd name="T54" fmla="*/ 2147483647 w 652"/>
              <a:gd name="T55" fmla="*/ 2147483647 h 1023"/>
              <a:gd name="T56" fmla="*/ 2147483647 w 652"/>
              <a:gd name="T57" fmla="*/ 2147483647 h 1023"/>
              <a:gd name="T58" fmla="*/ 2147483647 w 652"/>
              <a:gd name="T59" fmla="*/ 2147483647 h 1023"/>
              <a:gd name="T60" fmla="*/ 2147483647 w 652"/>
              <a:gd name="T61" fmla="*/ 2147483647 h 1023"/>
              <a:gd name="T62" fmla="*/ 0 w 652"/>
              <a:gd name="T63" fmla="*/ 2147483647 h 10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2"/>
              <a:gd name="T97" fmla="*/ 0 h 1023"/>
              <a:gd name="T98" fmla="*/ 652 w 652"/>
              <a:gd name="T99" fmla="*/ 1023 h 10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2" h="1023">
                <a:moveTo>
                  <a:pt x="0" y="906"/>
                </a:moveTo>
                <a:lnTo>
                  <a:pt x="53" y="690"/>
                </a:lnTo>
                <a:lnTo>
                  <a:pt x="80" y="631"/>
                </a:lnTo>
                <a:lnTo>
                  <a:pt x="57" y="603"/>
                </a:lnTo>
                <a:lnTo>
                  <a:pt x="63" y="576"/>
                </a:lnTo>
                <a:lnTo>
                  <a:pt x="102" y="540"/>
                </a:lnTo>
                <a:lnTo>
                  <a:pt x="167" y="443"/>
                </a:lnTo>
                <a:lnTo>
                  <a:pt x="144" y="411"/>
                </a:lnTo>
                <a:lnTo>
                  <a:pt x="135" y="387"/>
                </a:lnTo>
                <a:lnTo>
                  <a:pt x="138" y="332"/>
                </a:lnTo>
                <a:lnTo>
                  <a:pt x="218" y="0"/>
                </a:lnTo>
                <a:lnTo>
                  <a:pt x="303" y="19"/>
                </a:lnTo>
                <a:lnTo>
                  <a:pt x="275" y="148"/>
                </a:lnTo>
                <a:lnTo>
                  <a:pt x="294" y="193"/>
                </a:lnTo>
                <a:lnTo>
                  <a:pt x="296" y="222"/>
                </a:lnTo>
                <a:lnTo>
                  <a:pt x="286" y="227"/>
                </a:lnTo>
                <a:lnTo>
                  <a:pt x="319" y="258"/>
                </a:lnTo>
                <a:lnTo>
                  <a:pt x="353" y="341"/>
                </a:lnTo>
                <a:lnTo>
                  <a:pt x="364" y="415"/>
                </a:lnTo>
                <a:lnTo>
                  <a:pt x="370" y="455"/>
                </a:lnTo>
                <a:lnTo>
                  <a:pt x="345" y="493"/>
                </a:lnTo>
                <a:lnTo>
                  <a:pt x="362" y="510"/>
                </a:lnTo>
                <a:lnTo>
                  <a:pt x="408" y="485"/>
                </a:lnTo>
                <a:lnTo>
                  <a:pt x="438" y="616"/>
                </a:lnTo>
                <a:lnTo>
                  <a:pt x="459" y="624"/>
                </a:lnTo>
                <a:lnTo>
                  <a:pt x="463" y="661"/>
                </a:lnTo>
                <a:lnTo>
                  <a:pt x="521" y="677"/>
                </a:lnTo>
                <a:lnTo>
                  <a:pt x="614" y="677"/>
                </a:lnTo>
                <a:lnTo>
                  <a:pt x="652" y="694"/>
                </a:lnTo>
                <a:lnTo>
                  <a:pt x="597" y="1023"/>
                </a:lnTo>
                <a:lnTo>
                  <a:pt x="298" y="968"/>
                </a:lnTo>
                <a:lnTo>
                  <a:pt x="0" y="906"/>
                </a:lnTo>
                <a:close/>
              </a:path>
            </a:pathLst>
          </a:custGeom>
          <a:solidFill>
            <a:srgbClr val="7030A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12" name="Freeform 73"/>
          <p:cNvSpPr>
            <a:spLocks/>
          </p:cNvSpPr>
          <p:nvPr/>
        </p:nvSpPr>
        <p:spPr bwMode="auto">
          <a:xfrm>
            <a:off x="1679575" y="871538"/>
            <a:ext cx="1770063" cy="1095375"/>
          </a:xfrm>
          <a:custGeom>
            <a:avLst/>
            <a:gdLst>
              <a:gd name="T0" fmla="*/ 30163 w 1115"/>
              <a:gd name="T1" fmla="*/ 276225 h 690"/>
              <a:gd name="T2" fmla="*/ 33338 w 1115"/>
              <a:gd name="T3" fmla="*/ 322262 h 690"/>
              <a:gd name="T4" fmla="*/ 17463 w 1115"/>
              <a:gd name="T5" fmla="*/ 330200 h 690"/>
              <a:gd name="T6" fmla="*/ 69850 w 1115"/>
              <a:gd name="T7" fmla="*/ 379412 h 690"/>
              <a:gd name="T8" fmla="*/ 123825 w 1115"/>
              <a:gd name="T9" fmla="*/ 511175 h 690"/>
              <a:gd name="T10" fmla="*/ 141288 w 1115"/>
              <a:gd name="T11" fmla="*/ 628650 h 690"/>
              <a:gd name="T12" fmla="*/ 150813 w 1115"/>
              <a:gd name="T13" fmla="*/ 692150 h 690"/>
              <a:gd name="T14" fmla="*/ 111125 w 1115"/>
              <a:gd name="T15" fmla="*/ 752475 h 690"/>
              <a:gd name="T16" fmla="*/ 138113 w 1115"/>
              <a:gd name="T17" fmla="*/ 779462 h 690"/>
              <a:gd name="T18" fmla="*/ 211138 w 1115"/>
              <a:gd name="T19" fmla="*/ 739775 h 690"/>
              <a:gd name="T20" fmla="*/ 258763 w 1115"/>
              <a:gd name="T21" fmla="*/ 947738 h 690"/>
              <a:gd name="T22" fmla="*/ 292100 w 1115"/>
              <a:gd name="T23" fmla="*/ 960438 h 690"/>
              <a:gd name="T24" fmla="*/ 298450 w 1115"/>
              <a:gd name="T25" fmla="*/ 1019175 h 690"/>
              <a:gd name="T26" fmla="*/ 325438 w 1115"/>
              <a:gd name="T27" fmla="*/ 1046163 h 690"/>
              <a:gd name="T28" fmla="*/ 390525 w 1115"/>
              <a:gd name="T29" fmla="*/ 1044575 h 690"/>
              <a:gd name="T30" fmla="*/ 538163 w 1115"/>
              <a:gd name="T31" fmla="*/ 1044575 h 690"/>
              <a:gd name="T32" fmla="*/ 598488 w 1115"/>
              <a:gd name="T33" fmla="*/ 1071563 h 690"/>
              <a:gd name="T34" fmla="*/ 617538 w 1115"/>
              <a:gd name="T35" fmla="*/ 962025 h 690"/>
              <a:gd name="T36" fmla="*/ 1098550 w 1115"/>
              <a:gd name="T37" fmla="*/ 1035050 h 690"/>
              <a:gd name="T38" fmla="*/ 1692276 w 1115"/>
              <a:gd name="T39" fmla="*/ 1095375 h 690"/>
              <a:gd name="T40" fmla="*/ 1709738 w 1115"/>
              <a:gd name="T41" fmla="*/ 896938 h 690"/>
              <a:gd name="T42" fmla="*/ 1770063 w 1115"/>
              <a:gd name="T43" fmla="*/ 255588 h 690"/>
              <a:gd name="T44" fmla="*/ 984250 w 1115"/>
              <a:gd name="T45" fmla="*/ 165100 h 690"/>
              <a:gd name="T46" fmla="*/ 595313 w 1115"/>
              <a:gd name="T47" fmla="*/ 104775 h 690"/>
              <a:gd name="T48" fmla="*/ 44450 w 1115"/>
              <a:gd name="T49" fmla="*/ 0 h 690"/>
              <a:gd name="T50" fmla="*/ 0 w 1115"/>
              <a:gd name="T51" fmla="*/ 204788 h 690"/>
              <a:gd name="T52" fmla="*/ 30163 w 1115"/>
              <a:gd name="T53" fmla="*/ 276225 h 6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15"/>
              <a:gd name="T82" fmla="*/ 0 h 690"/>
              <a:gd name="T83" fmla="*/ 1115 w 1115"/>
              <a:gd name="T84" fmla="*/ 690 h 6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15" h="690">
                <a:moveTo>
                  <a:pt x="19" y="174"/>
                </a:moveTo>
                <a:lnTo>
                  <a:pt x="21" y="203"/>
                </a:lnTo>
                <a:lnTo>
                  <a:pt x="11" y="208"/>
                </a:lnTo>
                <a:lnTo>
                  <a:pt x="44" y="239"/>
                </a:lnTo>
                <a:lnTo>
                  <a:pt x="78" y="322"/>
                </a:lnTo>
                <a:lnTo>
                  <a:pt x="89" y="396"/>
                </a:lnTo>
                <a:lnTo>
                  <a:pt x="95" y="436"/>
                </a:lnTo>
                <a:lnTo>
                  <a:pt x="70" y="474"/>
                </a:lnTo>
                <a:lnTo>
                  <a:pt x="87" y="491"/>
                </a:lnTo>
                <a:lnTo>
                  <a:pt x="133" y="466"/>
                </a:lnTo>
                <a:lnTo>
                  <a:pt x="163" y="597"/>
                </a:lnTo>
                <a:lnTo>
                  <a:pt x="184" y="605"/>
                </a:lnTo>
                <a:lnTo>
                  <a:pt x="188" y="642"/>
                </a:lnTo>
                <a:lnTo>
                  <a:pt x="205" y="659"/>
                </a:lnTo>
                <a:lnTo>
                  <a:pt x="246" y="658"/>
                </a:lnTo>
                <a:lnTo>
                  <a:pt x="339" y="658"/>
                </a:lnTo>
                <a:lnTo>
                  <a:pt x="377" y="675"/>
                </a:lnTo>
                <a:lnTo>
                  <a:pt x="389" y="606"/>
                </a:lnTo>
                <a:lnTo>
                  <a:pt x="692" y="652"/>
                </a:lnTo>
                <a:lnTo>
                  <a:pt x="1066" y="690"/>
                </a:lnTo>
                <a:lnTo>
                  <a:pt x="1077" y="565"/>
                </a:lnTo>
                <a:lnTo>
                  <a:pt x="1115" y="161"/>
                </a:lnTo>
                <a:lnTo>
                  <a:pt x="620" y="104"/>
                </a:lnTo>
                <a:lnTo>
                  <a:pt x="375" y="66"/>
                </a:lnTo>
                <a:lnTo>
                  <a:pt x="28" y="0"/>
                </a:lnTo>
                <a:lnTo>
                  <a:pt x="0" y="129"/>
                </a:lnTo>
                <a:lnTo>
                  <a:pt x="19" y="174"/>
                </a:lnTo>
                <a:close/>
              </a:path>
            </a:pathLst>
          </a:custGeom>
          <a:solidFill>
            <a:schemeClr val="accent1">
              <a:lumMod val="75000"/>
            </a:schemeClr>
          </a:solidFill>
          <a:ln w="9525">
            <a:solidFill>
              <a:schemeClr val="accent1">
                <a:lumMod val="90000"/>
              </a:schemeClr>
            </a:solidFill>
            <a:round/>
            <a:headEnd/>
            <a:tailEnd/>
          </a:ln>
        </p:spPr>
        <p:txBody>
          <a:bodyPr/>
          <a:lstStyle/>
          <a:p>
            <a:pPr algn="l">
              <a:defRPr/>
            </a:pPr>
            <a:endParaRPr lang="en-US">
              <a:solidFill>
                <a:srgbClr val="000000"/>
              </a:solidFill>
              <a:latin typeface="Arial" charset="0"/>
            </a:endParaRPr>
          </a:p>
        </p:txBody>
      </p:sp>
      <p:sp>
        <p:nvSpPr>
          <p:cNvPr id="2116" name="Freeform 74"/>
          <p:cNvSpPr>
            <a:spLocks/>
          </p:cNvSpPr>
          <p:nvPr/>
        </p:nvSpPr>
        <p:spPr bwMode="auto">
          <a:xfrm>
            <a:off x="1173163" y="3429000"/>
            <a:ext cx="1181100" cy="1330325"/>
          </a:xfrm>
          <a:custGeom>
            <a:avLst/>
            <a:gdLst>
              <a:gd name="T0" fmla="*/ 48 w 744"/>
              <a:gd name="T1" fmla="*/ 533 h 838"/>
              <a:gd name="T2" fmla="*/ 29 w 744"/>
              <a:gd name="T3" fmla="*/ 502 h 838"/>
              <a:gd name="T4" fmla="*/ 38 w 744"/>
              <a:gd name="T5" fmla="*/ 455 h 838"/>
              <a:gd name="T6" fmla="*/ 88 w 744"/>
              <a:gd name="T7" fmla="*/ 377 h 838"/>
              <a:gd name="T8" fmla="*/ 124 w 744"/>
              <a:gd name="T9" fmla="*/ 354 h 838"/>
              <a:gd name="T10" fmla="*/ 103 w 744"/>
              <a:gd name="T11" fmla="*/ 326 h 838"/>
              <a:gd name="T12" fmla="*/ 90 w 744"/>
              <a:gd name="T13" fmla="*/ 250 h 838"/>
              <a:gd name="T14" fmla="*/ 105 w 744"/>
              <a:gd name="T15" fmla="*/ 108 h 838"/>
              <a:gd name="T16" fmla="*/ 129 w 744"/>
              <a:gd name="T17" fmla="*/ 100 h 838"/>
              <a:gd name="T18" fmla="*/ 171 w 744"/>
              <a:gd name="T19" fmla="*/ 125 h 838"/>
              <a:gd name="T20" fmla="*/ 207 w 744"/>
              <a:gd name="T21" fmla="*/ 0 h 838"/>
              <a:gd name="T22" fmla="*/ 744 w 744"/>
              <a:gd name="T23" fmla="*/ 89 h 838"/>
              <a:gd name="T24" fmla="*/ 632 w 744"/>
              <a:gd name="T25" fmla="*/ 838 h 838"/>
              <a:gd name="T26" fmla="*/ 467 w 744"/>
              <a:gd name="T27" fmla="*/ 815 h 838"/>
              <a:gd name="T28" fmla="*/ 364 w 744"/>
              <a:gd name="T29" fmla="*/ 787 h 838"/>
              <a:gd name="T30" fmla="*/ 154 w 744"/>
              <a:gd name="T31" fmla="*/ 703 h 838"/>
              <a:gd name="T32" fmla="*/ 0 w 744"/>
              <a:gd name="T33" fmla="*/ 574 h 838"/>
              <a:gd name="T34" fmla="*/ 48 w 744"/>
              <a:gd name="T35" fmla="*/ 533 h 8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838"/>
              <a:gd name="T56" fmla="*/ 744 w 744"/>
              <a:gd name="T57" fmla="*/ 838 h 8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838">
                <a:moveTo>
                  <a:pt x="48" y="533"/>
                </a:moveTo>
                <a:lnTo>
                  <a:pt x="29" y="502"/>
                </a:lnTo>
                <a:lnTo>
                  <a:pt x="38" y="455"/>
                </a:lnTo>
                <a:lnTo>
                  <a:pt x="88" y="377"/>
                </a:lnTo>
                <a:lnTo>
                  <a:pt x="124" y="354"/>
                </a:lnTo>
                <a:lnTo>
                  <a:pt x="103" y="326"/>
                </a:lnTo>
                <a:lnTo>
                  <a:pt x="90" y="250"/>
                </a:lnTo>
                <a:lnTo>
                  <a:pt x="105" y="108"/>
                </a:lnTo>
                <a:lnTo>
                  <a:pt x="129" y="100"/>
                </a:lnTo>
                <a:lnTo>
                  <a:pt x="171" y="125"/>
                </a:lnTo>
                <a:lnTo>
                  <a:pt x="207" y="0"/>
                </a:lnTo>
                <a:lnTo>
                  <a:pt x="744" y="89"/>
                </a:lnTo>
                <a:lnTo>
                  <a:pt x="632" y="838"/>
                </a:lnTo>
                <a:lnTo>
                  <a:pt x="467" y="815"/>
                </a:lnTo>
                <a:lnTo>
                  <a:pt x="364" y="787"/>
                </a:lnTo>
                <a:lnTo>
                  <a:pt x="154" y="703"/>
                </a:lnTo>
                <a:lnTo>
                  <a:pt x="0" y="574"/>
                </a:lnTo>
                <a:lnTo>
                  <a:pt x="48" y="533"/>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2114" name="Freeform 75"/>
          <p:cNvSpPr>
            <a:spLocks/>
          </p:cNvSpPr>
          <p:nvPr/>
        </p:nvSpPr>
        <p:spPr bwMode="auto">
          <a:xfrm>
            <a:off x="2152650" y="1833563"/>
            <a:ext cx="1219200" cy="981075"/>
          </a:xfrm>
          <a:custGeom>
            <a:avLst/>
            <a:gdLst>
              <a:gd name="T0" fmla="*/ 0 w 768"/>
              <a:gd name="T1" fmla="*/ 2147483647 h 618"/>
              <a:gd name="T2" fmla="*/ 2147483647 w 768"/>
              <a:gd name="T3" fmla="*/ 0 h 618"/>
              <a:gd name="T4" fmla="*/ 2147483647 w 768"/>
              <a:gd name="T5" fmla="*/ 2147483647 h 618"/>
              <a:gd name="T6" fmla="*/ 2147483647 w 768"/>
              <a:gd name="T7" fmla="*/ 2147483647 h 618"/>
              <a:gd name="T8" fmla="*/ 2147483647 w 768"/>
              <a:gd name="T9" fmla="*/ 2147483647 h 618"/>
              <a:gd name="T10" fmla="*/ 2147483647 w 768"/>
              <a:gd name="T11" fmla="*/ 2147483647 h 618"/>
              <a:gd name="T12" fmla="*/ 2147483647 w 768"/>
              <a:gd name="T13" fmla="*/ 2147483647 h 618"/>
              <a:gd name="T14" fmla="*/ 0 w 768"/>
              <a:gd name="T15" fmla="*/ 2147483647 h 618"/>
              <a:gd name="T16" fmla="*/ 0 60000 65536"/>
              <a:gd name="T17" fmla="*/ 0 60000 65536"/>
              <a:gd name="T18" fmla="*/ 0 60000 65536"/>
              <a:gd name="T19" fmla="*/ 0 60000 65536"/>
              <a:gd name="T20" fmla="*/ 0 60000 65536"/>
              <a:gd name="T21" fmla="*/ 0 60000 65536"/>
              <a:gd name="T22" fmla="*/ 0 60000 65536"/>
              <a:gd name="T23" fmla="*/ 0 60000 65536"/>
              <a:gd name="T24" fmla="*/ 0 w 768"/>
              <a:gd name="T25" fmla="*/ 0 h 618"/>
              <a:gd name="T26" fmla="*/ 768 w 768"/>
              <a:gd name="T27" fmla="*/ 618 h 6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8" h="618">
                <a:moveTo>
                  <a:pt x="0" y="529"/>
                </a:moveTo>
                <a:lnTo>
                  <a:pt x="91" y="0"/>
                </a:lnTo>
                <a:lnTo>
                  <a:pt x="394" y="46"/>
                </a:lnTo>
                <a:lnTo>
                  <a:pt x="768" y="84"/>
                </a:lnTo>
                <a:lnTo>
                  <a:pt x="741" y="351"/>
                </a:lnTo>
                <a:lnTo>
                  <a:pt x="716" y="618"/>
                </a:lnTo>
                <a:lnTo>
                  <a:pt x="206" y="561"/>
                </a:lnTo>
                <a:lnTo>
                  <a:pt x="0" y="529"/>
                </a:lnTo>
                <a:close/>
              </a:path>
            </a:pathLst>
          </a:custGeom>
          <a:solidFill>
            <a:srgbClr val="FFFF66"/>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18" name="Freeform 76"/>
          <p:cNvSpPr>
            <a:spLocks/>
          </p:cNvSpPr>
          <p:nvPr/>
        </p:nvSpPr>
        <p:spPr bwMode="auto">
          <a:xfrm>
            <a:off x="2354263" y="2724150"/>
            <a:ext cx="1260475" cy="969963"/>
          </a:xfrm>
          <a:custGeom>
            <a:avLst/>
            <a:gdLst>
              <a:gd name="T0" fmla="*/ 79 w 794"/>
              <a:gd name="T1" fmla="*/ 0 h 611"/>
              <a:gd name="T2" fmla="*/ 589 w 794"/>
              <a:gd name="T3" fmla="*/ 57 h 611"/>
              <a:gd name="T4" fmla="*/ 794 w 794"/>
              <a:gd name="T5" fmla="*/ 74 h 611"/>
              <a:gd name="T6" fmla="*/ 786 w 794"/>
              <a:gd name="T7" fmla="*/ 207 h 611"/>
              <a:gd name="T8" fmla="*/ 758 w 794"/>
              <a:gd name="T9" fmla="*/ 611 h 611"/>
              <a:gd name="T10" fmla="*/ 654 w 794"/>
              <a:gd name="T11" fmla="*/ 603 h 611"/>
              <a:gd name="T12" fmla="*/ 330 w 794"/>
              <a:gd name="T13" fmla="*/ 575 h 611"/>
              <a:gd name="T14" fmla="*/ 0 w 794"/>
              <a:gd name="T15" fmla="*/ 533 h 611"/>
              <a:gd name="T16" fmla="*/ 79 w 794"/>
              <a:gd name="T17" fmla="*/ 0 h 6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4"/>
              <a:gd name="T28" fmla="*/ 0 h 611"/>
              <a:gd name="T29" fmla="*/ 794 w 794"/>
              <a:gd name="T30" fmla="*/ 611 h 6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4" h="611">
                <a:moveTo>
                  <a:pt x="79" y="0"/>
                </a:moveTo>
                <a:lnTo>
                  <a:pt x="589" y="57"/>
                </a:lnTo>
                <a:lnTo>
                  <a:pt x="794" y="74"/>
                </a:lnTo>
                <a:lnTo>
                  <a:pt x="786" y="207"/>
                </a:lnTo>
                <a:lnTo>
                  <a:pt x="758" y="611"/>
                </a:lnTo>
                <a:lnTo>
                  <a:pt x="654" y="603"/>
                </a:lnTo>
                <a:lnTo>
                  <a:pt x="330" y="575"/>
                </a:lnTo>
                <a:lnTo>
                  <a:pt x="0" y="533"/>
                </a:lnTo>
                <a:lnTo>
                  <a:pt x="79" y="0"/>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2119" name="Freeform 77"/>
          <p:cNvSpPr>
            <a:spLocks/>
          </p:cNvSpPr>
          <p:nvPr/>
        </p:nvSpPr>
        <p:spPr bwMode="auto">
          <a:xfrm>
            <a:off x="2176463" y="3570288"/>
            <a:ext cx="1216025" cy="1209675"/>
          </a:xfrm>
          <a:custGeom>
            <a:avLst/>
            <a:gdLst>
              <a:gd name="T0" fmla="*/ 96 w 766"/>
              <a:gd name="T1" fmla="*/ 762 h 762"/>
              <a:gd name="T2" fmla="*/ 106 w 766"/>
              <a:gd name="T3" fmla="*/ 705 h 762"/>
              <a:gd name="T4" fmla="*/ 297 w 766"/>
              <a:gd name="T5" fmla="*/ 730 h 762"/>
              <a:gd name="T6" fmla="*/ 290 w 766"/>
              <a:gd name="T7" fmla="*/ 701 h 762"/>
              <a:gd name="T8" fmla="*/ 703 w 766"/>
              <a:gd name="T9" fmla="*/ 739 h 762"/>
              <a:gd name="T10" fmla="*/ 766 w 766"/>
              <a:gd name="T11" fmla="*/ 70 h 762"/>
              <a:gd name="T12" fmla="*/ 442 w 766"/>
              <a:gd name="T13" fmla="*/ 42 h 762"/>
              <a:gd name="T14" fmla="*/ 112 w 766"/>
              <a:gd name="T15" fmla="*/ 0 h 762"/>
              <a:gd name="T16" fmla="*/ 0 w 766"/>
              <a:gd name="T17" fmla="*/ 749 h 762"/>
              <a:gd name="T18" fmla="*/ 96 w 766"/>
              <a:gd name="T19" fmla="*/ 762 h 7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6"/>
              <a:gd name="T31" fmla="*/ 0 h 762"/>
              <a:gd name="T32" fmla="*/ 766 w 766"/>
              <a:gd name="T33" fmla="*/ 762 h 7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6" h="762">
                <a:moveTo>
                  <a:pt x="96" y="762"/>
                </a:moveTo>
                <a:lnTo>
                  <a:pt x="106" y="705"/>
                </a:lnTo>
                <a:lnTo>
                  <a:pt x="297" y="730"/>
                </a:lnTo>
                <a:lnTo>
                  <a:pt x="290" y="701"/>
                </a:lnTo>
                <a:lnTo>
                  <a:pt x="703" y="739"/>
                </a:lnTo>
                <a:lnTo>
                  <a:pt x="766" y="70"/>
                </a:lnTo>
                <a:lnTo>
                  <a:pt x="442" y="42"/>
                </a:lnTo>
                <a:lnTo>
                  <a:pt x="112" y="0"/>
                </a:lnTo>
                <a:lnTo>
                  <a:pt x="0" y="749"/>
                </a:lnTo>
                <a:lnTo>
                  <a:pt x="96" y="762"/>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2120" name="Freeform 78"/>
          <p:cNvSpPr>
            <a:spLocks/>
          </p:cNvSpPr>
          <p:nvPr/>
        </p:nvSpPr>
        <p:spPr bwMode="auto">
          <a:xfrm>
            <a:off x="2636838" y="3792538"/>
            <a:ext cx="2416175" cy="2278062"/>
          </a:xfrm>
          <a:custGeom>
            <a:avLst/>
            <a:gdLst>
              <a:gd name="T0" fmla="*/ 0 w 1522"/>
              <a:gd name="T1" fmla="*/ 561 h 1435"/>
              <a:gd name="T2" fmla="*/ 413 w 1522"/>
              <a:gd name="T3" fmla="*/ 599 h 1435"/>
              <a:gd name="T4" fmla="*/ 470 w 1522"/>
              <a:gd name="T5" fmla="*/ 0 h 1435"/>
              <a:gd name="T6" fmla="*/ 800 w 1522"/>
              <a:gd name="T7" fmla="*/ 19 h 1435"/>
              <a:gd name="T8" fmla="*/ 789 w 1522"/>
              <a:gd name="T9" fmla="*/ 277 h 1435"/>
              <a:gd name="T10" fmla="*/ 821 w 1522"/>
              <a:gd name="T11" fmla="*/ 304 h 1435"/>
              <a:gd name="T12" fmla="*/ 851 w 1522"/>
              <a:gd name="T13" fmla="*/ 304 h 1435"/>
              <a:gd name="T14" fmla="*/ 876 w 1522"/>
              <a:gd name="T15" fmla="*/ 328 h 1435"/>
              <a:gd name="T16" fmla="*/ 925 w 1522"/>
              <a:gd name="T17" fmla="*/ 340 h 1435"/>
              <a:gd name="T18" fmla="*/ 1026 w 1522"/>
              <a:gd name="T19" fmla="*/ 383 h 1435"/>
              <a:gd name="T20" fmla="*/ 1043 w 1522"/>
              <a:gd name="T21" fmla="*/ 364 h 1435"/>
              <a:gd name="T22" fmla="*/ 1107 w 1522"/>
              <a:gd name="T23" fmla="*/ 402 h 1435"/>
              <a:gd name="T24" fmla="*/ 1192 w 1522"/>
              <a:gd name="T25" fmla="*/ 400 h 1435"/>
              <a:gd name="T26" fmla="*/ 1251 w 1522"/>
              <a:gd name="T27" fmla="*/ 383 h 1435"/>
              <a:gd name="T28" fmla="*/ 1333 w 1522"/>
              <a:gd name="T29" fmla="*/ 368 h 1435"/>
              <a:gd name="T30" fmla="*/ 1407 w 1522"/>
              <a:gd name="T31" fmla="*/ 408 h 1435"/>
              <a:gd name="T32" fmla="*/ 1418 w 1522"/>
              <a:gd name="T33" fmla="*/ 421 h 1435"/>
              <a:gd name="T34" fmla="*/ 1458 w 1522"/>
              <a:gd name="T35" fmla="*/ 421 h 1435"/>
              <a:gd name="T36" fmla="*/ 1465 w 1522"/>
              <a:gd name="T37" fmla="*/ 633 h 1435"/>
              <a:gd name="T38" fmla="*/ 1522 w 1522"/>
              <a:gd name="T39" fmla="*/ 738 h 1435"/>
              <a:gd name="T40" fmla="*/ 1502 w 1522"/>
              <a:gd name="T41" fmla="*/ 819 h 1435"/>
              <a:gd name="T42" fmla="*/ 1505 w 1522"/>
              <a:gd name="T43" fmla="*/ 887 h 1435"/>
              <a:gd name="T44" fmla="*/ 1481 w 1522"/>
              <a:gd name="T45" fmla="*/ 922 h 1435"/>
              <a:gd name="T46" fmla="*/ 1490 w 1522"/>
              <a:gd name="T47" fmla="*/ 933 h 1435"/>
              <a:gd name="T48" fmla="*/ 1428 w 1522"/>
              <a:gd name="T49" fmla="*/ 952 h 1435"/>
              <a:gd name="T50" fmla="*/ 1378 w 1522"/>
              <a:gd name="T51" fmla="*/ 958 h 1435"/>
              <a:gd name="T52" fmla="*/ 1388 w 1522"/>
              <a:gd name="T53" fmla="*/ 922 h 1435"/>
              <a:gd name="T54" fmla="*/ 1361 w 1522"/>
              <a:gd name="T55" fmla="*/ 942 h 1435"/>
              <a:gd name="T56" fmla="*/ 1363 w 1522"/>
              <a:gd name="T57" fmla="*/ 984 h 1435"/>
              <a:gd name="T58" fmla="*/ 1329 w 1522"/>
              <a:gd name="T59" fmla="*/ 1028 h 1435"/>
              <a:gd name="T60" fmla="*/ 1149 w 1522"/>
              <a:gd name="T61" fmla="*/ 1119 h 1435"/>
              <a:gd name="T62" fmla="*/ 1092 w 1522"/>
              <a:gd name="T63" fmla="*/ 1177 h 1435"/>
              <a:gd name="T64" fmla="*/ 1039 w 1522"/>
              <a:gd name="T65" fmla="*/ 1304 h 1435"/>
              <a:gd name="T66" fmla="*/ 1082 w 1522"/>
              <a:gd name="T67" fmla="*/ 1435 h 1435"/>
              <a:gd name="T68" fmla="*/ 1041 w 1522"/>
              <a:gd name="T69" fmla="*/ 1435 h 1435"/>
              <a:gd name="T70" fmla="*/ 845 w 1522"/>
              <a:gd name="T71" fmla="*/ 1367 h 1435"/>
              <a:gd name="T72" fmla="*/ 825 w 1522"/>
              <a:gd name="T73" fmla="*/ 1310 h 1435"/>
              <a:gd name="T74" fmla="*/ 804 w 1522"/>
              <a:gd name="T75" fmla="*/ 1285 h 1435"/>
              <a:gd name="T76" fmla="*/ 798 w 1522"/>
              <a:gd name="T77" fmla="*/ 1210 h 1435"/>
              <a:gd name="T78" fmla="*/ 760 w 1522"/>
              <a:gd name="T79" fmla="*/ 1183 h 1435"/>
              <a:gd name="T80" fmla="*/ 656 w 1522"/>
              <a:gd name="T81" fmla="*/ 982 h 1435"/>
              <a:gd name="T82" fmla="*/ 605 w 1522"/>
              <a:gd name="T83" fmla="*/ 944 h 1435"/>
              <a:gd name="T84" fmla="*/ 590 w 1522"/>
              <a:gd name="T85" fmla="*/ 912 h 1435"/>
              <a:gd name="T86" fmla="*/ 436 w 1522"/>
              <a:gd name="T87" fmla="*/ 904 h 1435"/>
              <a:gd name="T88" fmla="*/ 354 w 1522"/>
              <a:gd name="T89" fmla="*/ 999 h 1435"/>
              <a:gd name="T90" fmla="*/ 216 w 1522"/>
              <a:gd name="T91" fmla="*/ 901 h 1435"/>
              <a:gd name="T92" fmla="*/ 174 w 1522"/>
              <a:gd name="T93" fmla="*/ 764 h 1435"/>
              <a:gd name="T94" fmla="*/ 42 w 1522"/>
              <a:gd name="T95" fmla="*/ 637 h 1435"/>
              <a:gd name="T96" fmla="*/ 26 w 1522"/>
              <a:gd name="T97" fmla="*/ 596 h 1435"/>
              <a:gd name="T98" fmla="*/ 7 w 1522"/>
              <a:gd name="T99" fmla="*/ 590 h 1435"/>
              <a:gd name="T100" fmla="*/ 0 w 1522"/>
              <a:gd name="T101" fmla="*/ 561 h 14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2"/>
              <a:gd name="T154" fmla="*/ 0 h 1435"/>
              <a:gd name="T155" fmla="*/ 1522 w 1522"/>
              <a:gd name="T156" fmla="*/ 1435 h 14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2" h="1435">
                <a:moveTo>
                  <a:pt x="0" y="561"/>
                </a:moveTo>
                <a:lnTo>
                  <a:pt x="413" y="599"/>
                </a:lnTo>
                <a:lnTo>
                  <a:pt x="470" y="0"/>
                </a:lnTo>
                <a:lnTo>
                  <a:pt x="800" y="19"/>
                </a:lnTo>
                <a:lnTo>
                  <a:pt x="789" y="277"/>
                </a:lnTo>
                <a:lnTo>
                  <a:pt x="821" y="304"/>
                </a:lnTo>
                <a:lnTo>
                  <a:pt x="851" y="304"/>
                </a:lnTo>
                <a:lnTo>
                  <a:pt x="876" y="328"/>
                </a:lnTo>
                <a:lnTo>
                  <a:pt x="925" y="340"/>
                </a:lnTo>
                <a:lnTo>
                  <a:pt x="1026" y="383"/>
                </a:lnTo>
                <a:lnTo>
                  <a:pt x="1043" y="364"/>
                </a:lnTo>
                <a:lnTo>
                  <a:pt x="1107" y="402"/>
                </a:lnTo>
                <a:lnTo>
                  <a:pt x="1192" y="400"/>
                </a:lnTo>
                <a:lnTo>
                  <a:pt x="1251" y="383"/>
                </a:lnTo>
                <a:lnTo>
                  <a:pt x="1333" y="368"/>
                </a:lnTo>
                <a:lnTo>
                  <a:pt x="1407" y="408"/>
                </a:lnTo>
                <a:lnTo>
                  <a:pt x="1418" y="421"/>
                </a:lnTo>
                <a:lnTo>
                  <a:pt x="1458" y="421"/>
                </a:lnTo>
                <a:lnTo>
                  <a:pt x="1465" y="633"/>
                </a:lnTo>
                <a:lnTo>
                  <a:pt x="1522" y="738"/>
                </a:lnTo>
                <a:lnTo>
                  <a:pt x="1502" y="819"/>
                </a:lnTo>
                <a:lnTo>
                  <a:pt x="1505" y="887"/>
                </a:lnTo>
                <a:lnTo>
                  <a:pt x="1481" y="922"/>
                </a:lnTo>
                <a:lnTo>
                  <a:pt x="1490" y="933"/>
                </a:lnTo>
                <a:lnTo>
                  <a:pt x="1428" y="952"/>
                </a:lnTo>
                <a:lnTo>
                  <a:pt x="1378" y="958"/>
                </a:lnTo>
                <a:lnTo>
                  <a:pt x="1388" y="922"/>
                </a:lnTo>
                <a:lnTo>
                  <a:pt x="1361" y="942"/>
                </a:lnTo>
                <a:lnTo>
                  <a:pt x="1363" y="984"/>
                </a:lnTo>
                <a:lnTo>
                  <a:pt x="1329" y="1028"/>
                </a:lnTo>
                <a:lnTo>
                  <a:pt x="1149" y="1119"/>
                </a:lnTo>
                <a:lnTo>
                  <a:pt x="1092" y="1177"/>
                </a:lnTo>
                <a:lnTo>
                  <a:pt x="1039" y="1304"/>
                </a:lnTo>
                <a:lnTo>
                  <a:pt x="1082" y="1435"/>
                </a:lnTo>
                <a:lnTo>
                  <a:pt x="1041" y="1435"/>
                </a:lnTo>
                <a:lnTo>
                  <a:pt x="845" y="1367"/>
                </a:lnTo>
                <a:lnTo>
                  <a:pt x="825" y="1310"/>
                </a:lnTo>
                <a:lnTo>
                  <a:pt x="804" y="1285"/>
                </a:lnTo>
                <a:lnTo>
                  <a:pt x="798" y="1210"/>
                </a:lnTo>
                <a:lnTo>
                  <a:pt x="760" y="1183"/>
                </a:lnTo>
                <a:lnTo>
                  <a:pt x="656" y="982"/>
                </a:lnTo>
                <a:lnTo>
                  <a:pt x="605" y="944"/>
                </a:lnTo>
                <a:lnTo>
                  <a:pt x="590" y="912"/>
                </a:lnTo>
                <a:lnTo>
                  <a:pt x="436" y="904"/>
                </a:lnTo>
                <a:lnTo>
                  <a:pt x="354" y="999"/>
                </a:lnTo>
                <a:lnTo>
                  <a:pt x="216" y="901"/>
                </a:lnTo>
                <a:lnTo>
                  <a:pt x="174" y="764"/>
                </a:lnTo>
                <a:lnTo>
                  <a:pt x="42" y="637"/>
                </a:lnTo>
                <a:lnTo>
                  <a:pt x="26" y="596"/>
                </a:lnTo>
                <a:lnTo>
                  <a:pt x="7" y="590"/>
                </a:lnTo>
                <a:lnTo>
                  <a:pt x="0" y="561"/>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2" name="Freeform 79"/>
          <p:cNvSpPr>
            <a:spLocks/>
          </p:cNvSpPr>
          <p:nvPr/>
        </p:nvSpPr>
        <p:spPr bwMode="auto">
          <a:xfrm>
            <a:off x="3389313" y="1127125"/>
            <a:ext cx="1138237" cy="698500"/>
          </a:xfrm>
          <a:custGeom>
            <a:avLst/>
            <a:gdLst>
              <a:gd name="T0" fmla="*/ 2147483647 w 717"/>
              <a:gd name="T1" fmla="*/ 0 h 440"/>
              <a:gd name="T2" fmla="*/ 2147483647 w 717"/>
              <a:gd name="T3" fmla="*/ 2147483647 h 440"/>
              <a:gd name="T4" fmla="*/ 2147483647 w 717"/>
              <a:gd name="T5" fmla="*/ 2147483647 h 440"/>
              <a:gd name="T6" fmla="*/ 2147483647 w 717"/>
              <a:gd name="T7" fmla="*/ 2147483647 h 440"/>
              <a:gd name="T8" fmla="*/ 2147483647 w 717"/>
              <a:gd name="T9" fmla="*/ 2147483647 h 440"/>
              <a:gd name="T10" fmla="*/ 2147483647 w 717"/>
              <a:gd name="T11" fmla="*/ 2147483647 h 440"/>
              <a:gd name="T12" fmla="*/ 2147483647 w 717"/>
              <a:gd name="T13" fmla="*/ 2147483647 h 440"/>
              <a:gd name="T14" fmla="*/ 0 w 717"/>
              <a:gd name="T15" fmla="*/ 2147483647 h 440"/>
              <a:gd name="T16" fmla="*/ 2147483647 w 717"/>
              <a:gd name="T17" fmla="*/ 0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7"/>
              <a:gd name="T28" fmla="*/ 0 h 440"/>
              <a:gd name="T29" fmla="*/ 717 w 717"/>
              <a:gd name="T30" fmla="*/ 440 h 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7" h="440">
                <a:moveTo>
                  <a:pt x="38" y="0"/>
                </a:moveTo>
                <a:lnTo>
                  <a:pt x="662" y="32"/>
                </a:lnTo>
                <a:lnTo>
                  <a:pt x="665" y="142"/>
                </a:lnTo>
                <a:lnTo>
                  <a:pt x="694" y="233"/>
                </a:lnTo>
                <a:lnTo>
                  <a:pt x="698" y="347"/>
                </a:lnTo>
                <a:lnTo>
                  <a:pt x="717" y="440"/>
                </a:lnTo>
                <a:lnTo>
                  <a:pt x="339" y="428"/>
                </a:lnTo>
                <a:lnTo>
                  <a:pt x="0" y="404"/>
                </a:lnTo>
                <a:lnTo>
                  <a:pt x="38" y="0"/>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3" name="Freeform 80"/>
          <p:cNvSpPr>
            <a:spLocks/>
          </p:cNvSpPr>
          <p:nvPr/>
        </p:nvSpPr>
        <p:spPr bwMode="auto">
          <a:xfrm>
            <a:off x="3328988" y="1768475"/>
            <a:ext cx="1216025" cy="793750"/>
          </a:xfrm>
          <a:custGeom>
            <a:avLst/>
            <a:gdLst>
              <a:gd name="T0" fmla="*/ 2147483647 w 766"/>
              <a:gd name="T1" fmla="*/ 0 h 500"/>
              <a:gd name="T2" fmla="*/ 2147483647 w 766"/>
              <a:gd name="T3" fmla="*/ 2147483647 h 500"/>
              <a:gd name="T4" fmla="*/ 2147483647 w 766"/>
              <a:gd name="T5" fmla="*/ 2147483647 h 500"/>
              <a:gd name="T6" fmla="*/ 2147483647 w 766"/>
              <a:gd name="T7" fmla="*/ 2147483647 h 500"/>
              <a:gd name="T8" fmla="*/ 2147483647 w 766"/>
              <a:gd name="T9" fmla="*/ 2147483647 h 500"/>
              <a:gd name="T10" fmla="*/ 2147483647 w 766"/>
              <a:gd name="T11" fmla="*/ 2147483647 h 500"/>
              <a:gd name="T12" fmla="*/ 2147483647 w 766"/>
              <a:gd name="T13" fmla="*/ 2147483647 h 500"/>
              <a:gd name="T14" fmla="*/ 2147483647 w 766"/>
              <a:gd name="T15" fmla="*/ 2147483647 h 500"/>
              <a:gd name="T16" fmla="*/ 2147483647 w 766"/>
              <a:gd name="T17" fmla="*/ 2147483647 h 500"/>
              <a:gd name="T18" fmla="*/ 2147483647 w 766"/>
              <a:gd name="T19" fmla="*/ 2147483647 h 500"/>
              <a:gd name="T20" fmla="*/ 2147483647 w 766"/>
              <a:gd name="T21" fmla="*/ 2147483647 h 500"/>
              <a:gd name="T22" fmla="*/ 2147483647 w 766"/>
              <a:gd name="T23" fmla="*/ 2147483647 h 500"/>
              <a:gd name="T24" fmla="*/ 2147483647 w 766"/>
              <a:gd name="T25" fmla="*/ 2147483647 h 500"/>
              <a:gd name="T26" fmla="*/ 2147483647 w 766"/>
              <a:gd name="T27" fmla="*/ 2147483647 h 500"/>
              <a:gd name="T28" fmla="*/ 2147483647 w 766"/>
              <a:gd name="T29" fmla="*/ 2147483647 h 500"/>
              <a:gd name="T30" fmla="*/ 2147483647 w 766"/>
              <a:gd name="T31" fmla="*/ 2147483647 h 500"/>
              <a:gd name="T32" fmla="*/ 0 w 766"/>
              <a:gd name="T33" fmla="*/ 2147483647 h 500"/>
              <a:gd name="T34" fmla="*/ 2147483647 w 766"/>
              <a:gd name="T35" fmla="*/ 0 h 5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6"/>
              <a:gd name="T55" fmla="*/ 0 h 500"/>
              <a:gd name="T56" fmla="*/ 766 w 766"/>
              <a:gd name="T57" fmla="*/ 500 h 5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6" h="500">
                <a:moveTo>
                  <a:pt x="38" y="0"/>
                </a:moveTo>
                <a:lnTo>
                  <a:pt x="377" y="24"/>
                </a:lnTo>
                <a:lnTo>
                  <a:pt x="755" y="36"/>
                </a:lnTo>
                <a:lnTo>
                  <a:pt x="730" y="83"/>
                </a:lnTo>
                <a:lnTo>
                  <a:pt x="766" y="117"/>
                </a:lnTo>
                <a:lnTo>
                  <a:pt x="764" y="364"/>
                </a:lnTo>
                <a:lnTo>
                  <a:pt x="749" y="362"/>
                </a:lnTo>
                <a:lnTo>
                  <a:pt x="751" y="394"/>
                </a:lnTo>
                <a:lnTo>
                  <a:pt x="762" y="419"/>
                </a:lnTo>
                <a:lnTo>
                  <a:pt x="755" y="441"/>
                </a:lnTo>
                <a:lnTo>
                  <a:pt x="762" y="500"/>
                </a:lnTo>
                <a:lnTo>
                  <a:pt x="745" y="494"/>
                </a:lnTo>
                <a:lnTo>
                  <a:pt x="726" y="472"/>
                </a:lnTo>
                <a:lnTo>
                  <a:pt x="658" y="449"/>
                </a:lnTo>
                <a:lnTo>
                  <a:pt x="592" y="453"/>
                </a:lnTo>
                <a:lnTo>
                  <a:pt x="554" y="424"/>
                </a:lnTo>
                <a:lnTo>
                  <a:pt x="0" y="392"/>
                </a:lnTo>
                <a:lnTo>
                  <a:pt x="38" y="0"/>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4" name="Freeform 81"/>
          <p:cNvSpPr>
            <a:spLocks/>
          </p:cNvSpPr>
          <p:nvPr/>
        </p:nvSpPr>
        <p:spPr bwMode="auto">
          <a:xfrm>
            <a:off x="3289300" y="2390775"/>
            <a:ext cx="1427163" cy="695325"/>
          </a:xfrm>
          <a:custGeom>
            <a:avLst/>
            <a:gdLst>
              <a:gd name="T0" fmla="*/ 2147483647 w 899"/>
              <a:gd name="T1" fmla="*/ 0 h 438"/>
              <a:gd name="T2" fmla="*/ 2147483647 w 899"/>
              <a:gd name="T3" fmla="*/ 2147483647 h 438"/>
              <a:gd name="T4" fmla="*/ 2147483647 w 899"/>
              <a:gd name="T5" fmla="*/ 2147483647 h 438"/>
              <a:gd name="T6" fmla="*/ 2147483647 w 899"/>
              <a:gd name="T7" fmla="*/ 2147483647 h 438"/>
              <a:gd name="T8" fmla="*/ 2147483647 w 899"/>
              <a:gd name="T9" fmla="*/ 2147483647 h 438"/>
              <a:gd name="T10" fmla="*/ 2147483647 w 899"/>
              <a:gd name="T11" fmla="*/ 2147483647 h 438"/>
              <a:gd name="T12" fmla="*/ 2147483647 w 899"/>
              <a:gd name="T13" fmla="*/ 2147483647 h 438"/>
              <a:gd name="T14" fmla="*/ 2147483647 w 899"/>
              <a:gd name="T15" fmla="*/ 2147483647 h 438"/>
              <a:gd name="T16" fmla="*/ 2147483647 w 899"/>
              <a:gd name="T17" fmla="*/ 2147483647 h 438"/>
              <a:gd name="T18" fmla="*/ 2147483647 w 899"/>
              <a:gd name="T19" fmla="*/ 2147483647 h 438"/>
              <a:gd name="T20" fmla="*/ 2147483647 w 899"/>
              <a:gd name="T21" fmla="*/ 2147483647 h 438"/>
              <a:gd name="T22" fmla="*/ 2147483647 w 899"/>
              <a:gd name="T23" fmla="*/ 2147483647 h 438"/>
              <a:gd name="T24" fmla="*/ 2147483647 w 899"/>
              <a:gd name="T25" fmla="*/ 2147483647 h 438"/>
              <a:gd name="T26" fmla="*/ 2147483647 w 899"/>
              <a:gd name="T27" fmla="*/ 2147483647 h 438"/>
              <a:gd name="T28" fmla="*/ 2147483647 w 899"/>
              <a:gd name="T29" fmla="*/ 2147483647 h 438"/>
              <a:gd name="T30" fmla="*/ 2147483647 w 899"/>
              <a:gd name="T31" fmla="*/ 2147483647 h 438"/>
              <a:gd name="T32" fmla="*/ 2147483647 w 899"/>
              <a:gd name="T33" fmla="*/ 2147483647 h 438"/>
              <a:gd name="T34" fmla="*/ 0 w 899"/>
              <a:gd name="T35" fmla="*/ 2147483647 h 438"/>
              <a:gd name="T36" fmla="*/ 2147483647 w 899"/>
              <a:gd name="T37" fmla="*/ 0 h 4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9"/>
              <a:gd name="T58" fmla="*/ 0 h 438"/>
              <a:gd name="T59" fmla="*/ 899 w 899"/>
              <a:gd name="T60" fmla="*/ 438 h 4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9" h="438">
                <a:moveTo>
                  <a:pt x="25" y="0"/>
                </a:moveTo>
                <a:lnTo>
                  <a:pt x="579" y="32"/>
                </a:lnTo>
                <a:lnTo>
                  <a:pt x="617" y="61"/>
                </a:lnTo>
                <a:lnTo>
                  <a:pt x="683" y="57"/>
                </a:lnTo>
                <a:lnTo>
                  <a:pt x="751" y="80"/>
                </a:lnTo>
                <a:lnTo>
                  <a:pt x="770" y="102"/>
                </a:lnTo>
                <a:lnTo>
                  <a:pt x="787" y="108"/>
                </a:lnTo>
                <a:lnTo>
                  <a:pt x="817" y="192"/>
                </a:lnTo>
                <a:lnTo>
                  <a:pt x="817" y="216"/>
                </a:lnTo>
                <a:lnTo>
                  <a:pt x="838" y="256"/>
                </a:lnTo>
                <a:lnTo>
                  <a:pt x="848" y="319"/>
                </a:lnTo>
                <a:lnTo>
                  <a:pt x="842" y="337"/>
                </a:lnTo>
                <a:lnTo>
                  <a:pt x="855" y="358"/>
                </a:lnTo>
                <a:lnTo>
                  <a:pt x="899" y="438"/>
                </a:lnTo>
                <a:lnTo>
                  <a:pt x="499" y="434"/>
                </a:lnTo>
                <a:lnTo>
                  <a:pt x="197" y="417"/>
                </a:lnTo>
                <a:lnTo>
                  <a:pt x="205" y="284"/>
                </a:lnTo>
                <a:lnTo>
                  <a:pt x="0" y="267"/>
                </a:lnTo>
                <a:lnTo>
                  <a:pt x="25" y="0"/>
                </a:lnTo>
                <a:close/>
              </a:path>
            </a:pathLst>
          </a:custGeom>
          <a:solidFill>
            <a:srgbClr val="FFFF66"/>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21" name="Freeform 82"/>
          <p:cNvSpPr>
            <a:spLocks/>
          </p:cNvSpPr>
          <p:nvPr/>
        </p:nvSpPr>
        <p:spPr bwMode="auto">
          <a:xfrm>
            <a:off x="3557588" y="3052763"/>
            <a:ext cx="1285875" cy="674687"/>
          </a:xfrm>
          <a:custGeom>
            <a:avLst/>
            <a:gdLst>
              <a:gd name="T0" fmla="*/ 2147483647 w 810"/>
              <a:gd name="T1" fmla="*/ 0 h 425"/>
              <a:gd name="T2" fmla="*/ 2147483647 w 810"/>
              <a:gd name="T3" fmla="*/ 2147483647 h 425"/>
              <a:gd name="T4" fmla="*/ 2147483647 w 810"/>
              <a:gd name="T5" fmla="*/ 2147483647 h 425"/>
              <a:gd name="T6" fmla="*/ 2147483647 w 810"/>
              <a:gd name="T7" fmla="*/ 2147483647 h 425"/>
              <a:gd name="T8" fmla="*/ 2147483647 w 810"/>
              <a:gd name="T9" fmla="*/ 2147483647 h 425"/>
              <a:gd name="T10" fmla="*/ 2147483647 w 810"/>
              <a:gd name="T11" fmla="*/ 2147483647 h 425"/>
              <a:gd name="T12" fmla="*/ 2147483647 w 810"/>
              <a:gd name="T13" fmla="*/ 2147483647 h 425"/>
              <a:gd name="T14" fmla="*/ 2147483647 w 810"/>
              <a:gd name="T15" fmla="*/ 2147483647 h 425"/>
              <a:gd name="T16" fmla="*/ 2147483647 w 810"/>
              <a:gd name="T17" fmla="*/ 2147483647 h 425"/>
              <a:gd name="T18" fmla="*/ 2147483647 w 810"/>
              <a:gd name="T19" fmla="*/ 2147483647 h 425"/>
              <a:gd name="T20" fmla="*/ 2147483647 w 810"/>
              <a:gd name="T21" fmla="*/ 2147483647 h 425"/>
              <a:gd name="T22" fmla="*/ 2147483647 w 810"/>
              <a:gd name="T23" fmla="*/ 2147483647 h 425"/>
              <a:gd name="T24" fmla="*/ 0 w 810"/>
              <a:gd name="T25" fmla="*/ 2147483647 h 425"/>
              <a:gd name="T26" fmla="*/ 2147483647 w 810"/>
              <a:gd name="T27" fmla="*/ 0 h 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0"/>
              <a:gd name="T43" fmla="*/ 0 h 425"/>
              <a:gd name="T44" fmla="*/ 810 w 810"/>
              <a:gd name="T45" fmla="*/ 425 h 4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0" h="425">
                <a:moveTo>
                  <a:pt x="28" y="0"/>
                </a:moveTo>
                <a:lnTo>
                  <a:pt x="330" y="17"/>
                </a:lnTo>
                <a:lnTo>
                  <a:pt x="730" y="21"/>
                </a:lnTo>
                <a:lnTo>
                  <a:pt x="753" y="40"/>
                </a:lnTo>
                <a:lnTo>
                  <a:pt x="764" y="36"/>
                </a:lnTo>
                <a:lnTo>
                  <a:pt x="779" y="57"/>
                </a:lnTo>
                <a:lnTo>
                  <a:pt x="766" y="57"/>
                </a:lnTo>
                <a:lnTo>
                  <a:pt x="753" y="85"/>
                </a:lnTo>
                <a:lnTo>
                  <a:pt x="785" y="131"/>
                </a:lnTo>
                <a:lnTo>
                  <a:pt x="810" y="137"/>
                </a:lnTo>
                <a:lnTo>
                  <a:pt x="806" y="423"/>
                </a:lnTo>
                <a:lnTo>
                  <a:pt x="463" y="425"/>
                </a:lnTo>
                <a:lnTo>
                  <a:pt x="0" y="404"/>
                </a:lnTo>
                <a:lnTo>
                  <a:pt x="28" y="0"/>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2125" name="Freeform 83"/>
          <p:cNvSpPr>
            <a:spLocks/>
          </p:cNvSpPr>
          <p:nvPr/>
        </p:nvSpPr>
        <p:spPr bwMode="auto">
          <a:xfrm>
            <a:off x="3382963" y="3681413"/>
            <a:ext cx="1492250" cy="758825"/>
          </a:xfrm>
          <a:custGeom>
            <a:avLst/>
            <a:gdLst>
              <a:gd name="T0" fmla="*/ 6 w 940"/>
              <a:gd name="T1" fmla="*/ 0 h 478"/>
              <a:gd name="T2" fmla="*/ 110 w 940"/>
              <a:gd name="T3" fmla="*/ 8 h 478"/>
              <a:gd name="T4" fmla="*/ 573 w 940"/>
              <a:gd name="T5" fmla="*/ 29 h 478"/>
              <a:gd name="T6" fmla="*/ 916 w 940"/>
              <a:gd name="T7" fmla="*/ 27 h 478"/>
              <a:gd name="T8" fmla="*/ 920 w 940"/>
              <a:gd name="T9" fmla="*/ 97 h 478"/>
              <a:gd name="T10" fmla="*/ 940 w 940"/>
              <a:gd name="T11" fmla="*/ 247 h 478"/>
              <a:gd name="T12" fmla="*/ 937 w 940"/>
              <a:gd name="T13" fmla="*/ 478 h 478"/>
              <a:gd name="T14" fmla="*/ 863 w 940"/>
              <a:gd name="T15" fmla="*/ 438 h 478"/>
              <a:gd name="T16" fmla="*/ 781 w 940"/>
              <a:gd name="T17" fmla="*/ 453 h 478"/>
              <a:gd name="T18" fmla="*/ 722 w 940"/>
              <a:gd name="T19" fmla="*/ 470 h 478"/>
              <a:gd name="T20" fmla="*/ 637 w 940"/>
              <a:gd name="T21" fmla="*/ 472 h 478"/>
              <a:gd name="T22" fmla="*/ 573 w 940"/>
              <a:gd name="T23" fmla="*/ 434 h 478"/>
              <a:gd name="T24" fmla="*/ 556 w 940"/>
              <a:gd name="T25" fmla="*/ 453 h 478"/>
              <a:gd name="T26" fmla="*/ 455 w 940"/>
              <a:gd name="T27" fmla="*/ 410 h 478"/>
              <a:gd name="T28" fmla="*/ 406 w 940"/>
              <a:gd name="T29" fmla="*/ 398 h 478"/>
              <a:gd name="T30" fmla="*/ 381 w 940"/>
              <a:gd name="T31" fmla="*/ 376 h 478"/>
              <a:gd name="T32" fmla="*/ 351 w 940"/>
              <a:gd name="T33" fmla="*/ 374 h 478"/>
              <a:gd name="T34" fmla="*/ 319 w 940"/>
              <a:gd name="T35" fmla="*/ 347 h 478"/>
              <a:gd name="T36" fmla="*/ 330 w 940"/>
              <a:gd name="T37" fmla="*/ 89 h 478"/>
              <a:gd name="T38" fmla="*/ 0 w 940"/>
              <a:gd name="T39" fmla="*/ 70 h 478"/>
              <a:gd name="T40" fmla="*/ 6 w 940"/>
              <a:gd name="T41" fmla="*/ 0 h 4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0"/>
              <a:gd name="T64" fmla="*/ 0 h 478"/>
              <a:gd name="T65" fmla="*/ 940 w 940"/>
              <a:gd name="T66" fmla="*/ 478 h 4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0" h="478">
                <a:moveTo>
                  <a:pt x="6" y="0"/>
                </a:moveTo>
                <a:lnTo>
                  <a:pt x="110" y="8"/>
                </a:lnTo>
                <a:lnTo>
                  <a:pt x="573" y="29"/>
                </a:lnTo>
                <a:lnTo>
                  <a:pt x="916" y="27"/>
                </a:lnTo>
                <a:lnTo>
                  <a:pt x="920" y="97"/>
                </a:lnTo>
                <a:lnTo>
                  <a:pt x="940" y="247"/>
                </a:lnTo>
                <a:lnTo>
                  <a:pt x="937" y="478"/>
                </a:lnTo>
                <a:lnTo>
                  <a:pt x="863" y="438"/>
                </a:lnTo>
                <a:lnTo>
                  <a:pt x="781" y="453"/>
                </a:lnTo>
                <a:lnTo>
                  <a:pt x="722" y="470"/>
                </a:lnTo>
                <a:lnTo>
                  <a:pt x="637" y="472"/>
                </a:lnTo>
                <a:lnTo>
                  <a:pt x="573" y="434"/>
                </a:lnTo>
                <a:lnTo>
                  <a:pt x="556" y="453"/>
                </a:lnTo>
                <a:lnTo>
                  <a:pt x="455" y="410"/>
                </a:lnTo>
                <a:lnTo>
                  <a:pt x="406" y="398"/>
                </a:lnTo>
                <a:lnTo>
                  <a:pt x="381" y="376"/>
                </a:lnTo>
                <a:lnTo>
                  <a:pt x="351" y="374"/>
                </a:lnTo>
                <a:lnTo>
                  <a:pt x="319" y="347"/>
                </a:lnTo>
                <a:lnTo>
                  <a:pt x="330" y="89"/>
                </a:lnTo>
                <a:lnTo>
                  <a:pt x="0" y="70"/>
                </a:lnTo>
                <a:lnTo>
                  <a:pt x="6" y="0"/>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2123" name="Freeform 84"/>
          <p:cNvSpPr>
            <a:spLocks/>
          </p:cNvSpPr>
          <p:nvPr/>
        </p:nvSpPr>
        <p:spPr bwMode="auto">
          <a:xfrm>
            <a:off x="4440238" y="1120775"/>
            <a:ext cx="1125537" cy="1225550"/>
          </a:xfrm>
          <a:custGeom>
            <a:avLst/>
            <a:gdLst>
              <a:gd name="T0" fmla="*/ 2147483647 w 709"/>
              <a:gd name="T1" fmla="*/ 2147483647 h 772"/>
              <a:gd name="T2" fmla="*/ 2147483647 w 709"/>
              <a:gd name="T3" fmla="*/ 2147483647 h 772"/>
              <a:gd name="T4" fmla="*/ 2147483647 w 709"/>
              <a:gd name="T5" fmla="*/ 2147483647 h 772"/>
              <a:gd name="T6" fmla="*/ 2147483647 w 709"/>
              <a:gd name="T7" fmla="*/ 2147483647 h 772"/>
              <a:gd name="T8" fmla="*/ 2147483647 w 709"/>
              <a:gd name="T9" fmla="*/ 2147483647 h 772"/>
              <a:gd name="T10" fmla="*/ 2147483647 w 709"/>
              <a:gd name="T11" fmla="*/ 2147483647 h 772"/>
              <a:gd name="T12" fmla="*/ 2147483647 w 709"/>
              <a:gd name="T13" fmla="*/ 2147483647 h 772"/>
              <a:gd name="T14" fmla="*/ 2147483647 w 709"/>
              <a:gd name="T15" fmla="*/ 2147483647 h 772"/>
              <a:gd name="T16" fmla="*/ 2147483647 w 709"/>
              <a:gd name="T17" fmla="*/ 2147483647 h 772"/>
              <a:gd name="T18" fmla="*/ 2147483647 w 709"/>
              <a:gd name="T19" fmla="*/ 2147483647 h 772"/>
              <a:gd name="T20" fmla="*/ 2147483647 w 709"/>
              <a:gd name="T21" fmla="*/ 2147483647 h 772"/>
              <a:gd name="T22" fmla="*/ 2147483647 w 709"/>
              <a:gd name="T23" fmla="*/ 2147483647 h 772"/>
              <a:gd name="T24" fmla="*/ 2147483647 w 709"/>
              <a:gd name="T25" fmla="*/ 2147483647 h 772"/>
              <a:gd name="T26" fmla="*/ 2147483647 w 709"/>
              <a:gd name="T27" fmla="*/ 2147483647 h 772"/>
              <a:gd name="T28" fmla="*/ 2147483647 w 709"/>
              <a:gd name="T29" fmla="*/ 2147483647 h 772"/>
              <a:gd name="T30" fmla="*/ 2147483647 w 709"/>
              <a:gd name="T31" fmla="*/ 2147483647 h 772"/>
              <a:gd name="T32" fmla="*/ 2147483647 w 709"/>
              <a:gd name="T33" fmla="*/ 2147483647 h 772"/>
              <a:gd name="T34" fmla="*/ 2147483647 w 709"/>
              <a:gd name="T35" fmla="*/ 2147483647 h 772"/>
              <a:gd name="T36" fmla="*/ 2147483647 w 709"/>
              <a:gd name="T37" fmla="*/ 2147483647 h 772"/>
              <a:gd name="T38" fmla="*/ 2147483647 w 709"/>
              <a:gd name="T39" fmla="*/ 2147483647 h 772"/>
              <a:gd name="T40" fmla="*/ 2147483647 w 709"/>
              <a:gd name="T41" fmla="*/ 2147483647 h 772"/>
              <a:gd name="T42" fmla="*/ 2147483647 w 709"/>
              <a:gd name="T43" fmla="*/ 2147483647 h 772"/>
              <a:gd name="T44" fmla="*/ 2147483647 w 709"/>
              <a:gd name="T45" fmla="*/ 2147483647 h 772"/>
              <a:gd name="T46" fmla="*/ 2147483647 w 709"/>
              <a:gd name="T47" fmla="*/ 2147483647 h 772"/>
              <a:gd name="T48" fmla="*/ 2147483647 w 709"/>
              <a:gd name="T49" fmla="*/ 2147483647 h 772"/>
              <a:gd name="T50" fmla="*/ 2147483647 w 709"/>
              <a:gd name="T51" fmla="*/ 2147483647 h 772"/>
              <a:gd name="T52" fmla="*/ 2147483647 w 709"/>
              <a:gd name="T53" fmla="*/ 2147483647 h 772"/>
              <a:gd name="T54" fmla="*/ 2147483647 w 709"/>
              <a:gd name="T55" fmla="*/ 0 h 772"/>
              <a:gd name="T56" fmla="*/ 2147483647 w 709"/>
              <a:gd name="T57" fmla="*/ 0 h 772"/>
              <a:gd name="T58" fmla="*/ 2147483647 w 709"/>
              <a:gd name="T59" fmla="*/ 2147483647 h 772"/>
              <a:gd name="T60" fmla="*/ 0 w 709"/>
              <a:gd name="T61" fmla="*/ 2147483647 h 772"/>
              <a:gd name="T62" fmla="*/ 2147483647 w 709"/>
              <a:gd name="T63" fmla="*/ 2147483647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772"/>
              <a:gd name="T98" fmla="*/ 709 w 709"/>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772">
                <a:moveTo>
                  <a:pt x="3" y="146"/>
                </a:moveTo>
                <a:lnTo>
                  <a:pt x="32" y="237"/>
                </a:lnTo>
                <a:lnTo>
                  <a:pt x="36" y="351"/>
                </a:lnTo>
                <a:lnTo>
                  <a:pt x="55" y="444"/>
                </a:lnTo>
                <a:lnTo>
                  <a:pt x="30" y="491"/>
                </a:lnTo>
                <a:lnTo>
                  <a:pt x="66" y="525"/>
                </a:lnTo>
                <a:lnTo>
                  <a:pt x="64" y="772"/>
                </a:lnTo>
                <a:lnTo>
                  <a:pt x="582" y="762"/>
                </a:lnTo>
                <a:lnTo>
                  <a:pt x="574" y="713"/>
                </a:lnTo>
                <a:lnTo>
                  <a:pt x="517" y="671"/>
                </a:lnTo>
                <a:lnTo>
                  <a:pt x="491" y="641"/>
                </a:lnTo>
                <a:lnTo>
                  <a:pt x="420" y="597"/>
                </a:lnTo>
                <a:lnTo>
                  <a:pt x="422" y="527"/>
                </a:lnTo>
                <a:lnTo>
                  <a:pt x="407" y="480"/>
                </a:lnTo>
                <a:lnTo>
                  <a:pt x="464" y="411"/>
                </a:lnTo>
                <a:lnTo>
                  <a:pt x="460" y="343"/>
                </a:lnTo>
                <a:lnTo>
                  <a:pt x="555" y="273"/>
                </a:lnTo>
                <a:lnTo>
                  <a:pt x="578" y="233"/>
                </a:lnTo>
                <a:lnTo>
                  <a:pt x="709" y="165"/>
                </a:lnTo>
                <a:lnTo>
                  <a:pt x="650" y="140"/>
                </a:lnTo>
                <a:lnTo>
                  <a:pt x="599" y="146"/>
                </a:lnTo>
                <a:lnTo>
                  <a:pt x="587" y="127"/>
                </a:lnTo>
                <a:lnTo>
                  <a:pt x="493" y="125"/>
                </a:lnTo>
                <a:lnTo>
                  <a:pt x="430" y="106"/>
                </a:lnTo>
                <a:lnTo>
                  <a:pt x="299" y="93"/>
                </a:lnTo>
                <a:lnTo>
                  <a:pt x="280" y="70"/>
                </a:lnTo>
                <a:lnTo>
                  <a:pt x="227" y="49"/>
                </a:lnTo>
                <a:lnTo>
                  <a:pt x="218" y="0"/>
                </a:lnTo>
                <a:lnTo>
                  <a:pt x="185" y="0"/>
                </a:lnTo>
                <a:lnTo>
                  <a:pt x="185" y="36"/>
                </a:lnTo>
                <a:lnTo>
                  <a:pt x="0" y="36"/>
                </a:lnTo>
                <a:lnTo>
                  <a:pt x="3" y="146"/>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24" name="Freeform 85"/>
          <p:cNvSpPr>
            <a:spLocks/>
          </p:cNvSpPr>
          <p:nvPr/>
        </p:nvSpPr>
        <p:spPr bwMode="auto">
          <a:xfrm>
            <a:off x="4518025" y="2330450"/>
            <a:ext cx="1031875" cy="665163"/>
          </a:xfrm>
          <a:custGeom>
            <a:avLst/>
            <a:gdLst>
              <a:gd name="T0" fmla="*/ 2147483647 w 650"/>
              <a:gd name="T1" fmla="*/ 2147483647 h 419"/>
              <a:gd name="T2" fmla="*/ 2147483647 w 650"/>
              <a:gd name="T3" fmla="*/ 2147483647 h 419"/>
              <a:gd name="T4" fmla="*/ 2147483647 w 650"/>
              <a:gd name="T5" fmla="*/ 2147483647 h 419"/>
              <a:gd name="T6" fmla="*/ 2147483647 w 650"/>
              <a:gd name="T7" fmla="*/ 2147483647 h 419"/>
              <a:gd name="T8" fmla="*/ 2147483647 w 650"/>
              <a:gd name="T9" fmla="*/ 2147483647 h 419"/>
              <a:gd name="T10" fmla="*/ 2147483647 w 650"/>
              <a:gd name="T11" fmla="*/ 2147483647 h 419"/>
              <a:gd name="T12" fmla="*/ 2147483647 w 650"/>
              <a:gd name="T13" fmla="*/ 2147483647 h 419"/>
              <a:gd name="T14" fmla="*/ 2147483647 w 650"/>
              <a:gd name="T15" fmla="*/ 2147483647 h 419"/>
              <a:gd name="T16" fmla="*/ 2147483647 w 650"/>
              <a:gd name="T17" fmla="*/ 2147483647 h 419"/>
              <a:gd name="T18" fmla="*/ 2147483647 w 650"/>
              <a:gd name="T19" fmla="*/ 2147483647 h 419"/>
              <a:gd name="T20" fmla="*/ 2147483647 w 650"/>
              <a:gd name="T21" fmla="*/ 2147483647 h 419"/>
              <a:gd name="T22" fmla="*/ 2147483647 w 650"/>
              <a:gd name="T23" fmla="*/ 2147483647 h 419"/>
              <a:gd name="T24" fmla="*/ 2147483647 w 650"/>
              <a:gd name="T25" fmla="*/ 2147483647 h 419"/>
              <a:gd name="T26" fmla="*/ 2147483647 w 650"/>
              <a:gd name="T27" fmla="*/ 2147483647 h 419"/>
              <a:gd name="T28" fmla="*/ 2147483647 w 650"/>
              <a:gd name="T29" fmla="*/ 2147483647 h 419"/>
              <a:gd name="T30" fmla="*/ 2147483647 w 650"/>
              <a:gd name="T31" fmla="*/ 2147483647 h 419"/>
              <a:gd name="T32" fmla="*/ 2147483647 w 650"/>
              <a:gd name="T33" fmla="*/ 2147483647 h 419"/>
              <a:gd name="T34" fmla="*/ 2147483647 w 650"/>
              <a:gd name="T35" fmla="*/ 2147483647 h 419"/>
              <a:gd name="T36" fmla="*/ 2147483647 w 650"/>
              <a:gd name="T37" fmla="*/ 0 h 419"/>
              <a:gd name="T38" fmla="*/ 2147483647 w 650"/>
              <a:gd name="T39" fmla="*/ 2147483647 h 419"/>
              <a:gd name="T40" fmla="*/ 0 w 650"/>
              <a:gd name="T41" fmla="*/ 2147483647 h 419"/>
              <a:gd name="T42" fmla="*/ 2147483647 w 650"/>
              <a:gd name="T43" fmla="*/ 2147483647 h 4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0"/>
              <a:gd name="T67" fmla="*/ 0 h 419"/>
              <a:gd name="T68" fmla="*/ 650 w 650"/>
              <a:gd name="T69" fmla="*/ 419 h 4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0" h="419">
                <a:moveTo>
                  <a:pt x="2" y="40"/>
                </a:moveTo>
                <a:lnTo>
                  <a:pt x="13" y="65"/>
                </a:lnTo>
                <a:lnTo>
                  <a:pt x="6" y="87"/>
                </a:lnTo>
                <a:lnTo>
                  <a:pt x="13" y="146"/>
                </a:lnTo>
                <a:lnTo>
                  <a:pt x="43" y="230"/>
                </a:lnTo>
                <a:lnTo>
                  <a:pt x="43" y="254"/>
                </a:lnTo>
                <a:lnTo>
                  <a:pt x="64" y="294"/>
                </a:lnTo>
                <a:lnTo>
                  <a:pt x="74" y="357"/>
                </a:lnTo>
                <a:lnTo>
                  <a:pt x="68" y="375"/>
                </a:lnTo>
                <a:lnTo>
                  <a:pt x="81" y="396"/>
                </a:lnTo>
                <a:lnTo>
                  <a:pt x="502" y="387"/>
                </a:lnTo>
                <a:lnTo>
                  <a:pt x="533" y="419"/>
                </a:lnTo>
                <a:lnTo>
                  <a:pt x="576" y="324"/>
                </a:lnTo>
                <a:lnTo>
                  <a:pt x="563" y="288"/>
                </a:lnTo>
                <a:lnTo>
                  <a:pt x="637" y="231"/>
                </a:lnTo>
                <a:lnTo>
                  <a:pt x="650" y="190"/>
                </a:lnTo>
                <a:lnTo>
                  <a:pt x="597" y="129"/>
                </a:lnTo>
                <a:lnTo>
                  <a:pt x="544" y="66"/>
                </a:lnTo>
                <a:lnTo>
                  <a:pt x="533" y="0"/>
                </a:lnTo>
                <a:lnTo>
                  <a:pt x="15" y="10"/>
                </a:lnTo>
                <a:lnTo>
                  <a:pt x="0" y="8"/>
                </a:lnTo>
                <a:lnTo>
                  <a:pt x="2" y="40"/>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5" name="Freeform 86"/>
          <p:cNvSpPr>
            <a:spLocks/>
          </p:cNvSpPr>
          <p:nvPr/>
        </p:nvSpPr>
        <p:spPr bwMode="auto">
          <a:xfrm>
            <a:off x="4646613" y="2944813"/>
            <a:ext cx="1150937" cy="974725"/>
          </a:xfrm>
          <a:custGeom>
            <a:avLst/>
            <a:gdLst>
              <a:gd name="T0" fmla="*/ 2147483647 w 725"/>
              <a:gd name="T1" fmla="*/ 2147483647 h 614"/>
              <a:gd name="T2" fmla="*/ 2147483647 w 725"/>
              <a:gd name="T3" fmla="*/ 2147483647 h 614"/>
              <a:gd name="T4" fmla="*/ 2147483647 w 725"/>
              <a:gd name="T5" fmla="*/ 2147483647 h 614"/>
              <a:gd name="T6" fmla="*/ 2147483647 w 725"/>
              <a:gd name="T7" fmla="*/ 2147483647 h 614"/>
              <a:gd name="T8" fmla="*/ 2147483647 w 725"/>
              <a:gd name="T9" fmla="*/ 2147483647 h 614"/>
              <a:gd name="T10" fmla="*/ 2147483647 w 725"/>
              <a:gd name="T11" fmla="*/ 2147483647 h 614"/>
              <a:gd name="T12" fmla="*/ 2147483647 w 725"/>
              <a:gd name="T13" fmla="*/ 2147483647 h 614"/>
              <a:gd name="T14" fmla="*/ 2147483647 w 725"/>
              <a:gd name="T15" fmla="*/ 2147483647 h 614"/>
              <a:gd name="T16" fmla="*/ 2147483647 w 725"/>
              <a:gd name="T17" fmla="*/ 2147483647 h 614"/>
              <a:gd name="T18" fmla="*/ 2147483647 w 725"/>
              <a:gd name="T19" fmla="*/ 2147483647 h 614"/>
              <a:gd name="T20" fmla="*/ 2147483647 w 725"/>
              <a:gd name="T21" fmla="*/ 2147483647 h 614"/>
              <a:gd name="T22" fmla="*/ 2147483647 w 725"/>
              <a:gd name="T23" fmla="*/ 2147483647 h 614"/>
              <a:gd name="T24" fmla="*/ 2147483647 w 725"/>
              <a:gd name="T25" fmla="*/ 2147483647 h 614"/>
              <a:gd name="T26" fmla="*/ 2147483647 w 725"/>
              <a:gd name="T27" fmla="*/ 2147483647 h 614"/>
              <a:gd name="T28" fmla="*/ 2147483647 w 725"/>
              <a:gd name="T29" fmla="*/ 2147483647 h 614"/>
              <a:gd name="T30" fmla="*/ 2147483647 w 725"/>
              <a:gd name="T31" fmla="*/ 2147483647 h 614"/>
              <a:gd name="T32" fmla="*/ 2147483647 w 725"/>
              <a:gd name="T33" fmla="*/ 2147483647 h 614"/>
              <a:gd name="T34" fmla="*/ 2147483647 w 725"/>
              <a:gd name="T35" fmla="*/ 2147483647 h 614"/>
              <a:gd name="T36" fmla="*/ 2147483647 w 725"/>
              <a:gd name="T37" fmla="*/ 2147483647 h 614"/>
              <a:gd name="T38" fmla="*/ 2147483647 w 725"/>
              <a:gd name="T39" fmla="*/ 2147483647 h 614"/>
              <a:gd name="T40" fmla="*/ 2147483647 w 725"/>
              <a:gd name="T41" fmla="*/ 2147483647 h 614"/>
              <a:gd name="T42" fmla="*/ 2147483647 w 725"/>
              <a:gd name="T43" fmla="*/ 2147483647 h 614"/>
              <a:gd name="T44" fmla="*/ 2147483647 w 725"/>
              <a:gd name="T45" fmla="*/ 2147483647 h 614"/>
              <a:gd name="T46" fmla="*/ 2147483647 w 725"/>
              <a:gd name="T47" fmla="*/ 2147483647 h 614"/>
              <a:gd name="T48" fmla="*/ 2147483647 w 725"/>
              <a:gd name="T49" fmla="*/ 2147483647 h 614"/>
              <a:gd name="T50" fmla="*/ 2147483647 w 725"/>
              <a:gd name="T51" fmla="*/ 2147483647 h 614"/>
              <a:gd name="T52" fmla="*/ 2147483647 w 725"/>
              <a:gd name="T53" fmla="*/ 2147483647 h 614"/>
              <a:gd name="T54" fmla="*/ 2147483647 w 725"/>
              <a:gd name="T55" fmla="*/ 2147483647 h 614"/>
              <a:gd name="T56" fmla="*/ 2147483647 w 725"/>
              <a:gd name="T57" fmla="*/ 2147483647 h 614"/>
              <a:gd name="T58" fmla="*/ 2147483647 w 725"/>
              <a:gd name="T59" fmla="*/ 2147483647 h 614"/>
              <a:gd name="T60" fmla="*/ 2147483647 w 725"/>
              <a:gd name="T61" fmla="*/ 2147483647 h 614"/>
              <a:gd name="T62" fmla="*/ 2147483647 w 725"/>
              <a:gd name="T63" fmla="*/ 2147483647 h 614"/>
              <a:gd name="T64" fmla="*/ 2147483647 w 725"/>
              <a:gd name="T65" fmla="*/ 2147483647 h 614"/>
              <a:gd name="T66" fmla="*/ 2147483647 w 725"/>
              <a:gd name="T67" fmla="*/ 0 h 614"/>
              <a:gd name="T68" fmla="*/ 0 w 725"/>
              <a:gd name="T69" fmla="*/ 2147483647 h 614"/>
              <a:gd name="T70" fmla="*/ 2147483647 w 725"/>
              <a:gd name="T71" fmla="*/ 2147483647 h 6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5"/>
              <a:gd name="T109" fmla="*/ 0 h 614"/>
              <a:gd name="T110" fmla="*/ 725 w 725"/>
              <a:gd name="T111" fmla="*/ 614 h 6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5" h="614">
                <a:moveTo>
                  <a:pt x="44" y="89"/>
                </a:moveTo>
                <a:lnTo>
                  <a:pt x="67" y="108"/>
                </a:lnTo>
                <a:lnTo>
                  <a:pt x="78" y="104"/>
                </a:lnTo>
                <a:lnTo>
                  <a:pt x="93" y="125"/>
                </a:lnTo>
                <a:lnTo>
                  <a:pt x="80" y="125"/>
                </a:lnTo>
                <a:lnTo>
                  <a:pt x="67" y="153"/>
                </a:lnTo>
                <a:lnTo>
                  <a:pt x="99" y="199"/>
                </a:lnTo>
                <a:lnTo>
                  <a:pt x="124" y="205"/>
                </a:lnTo>
                <a:lnTo>
                  <a:pt x="120" y="491"/>
                </a:lnTo>
                <a:lnTo>
                  <a:pt x="124" y="561"/>
                </a:lnTo>
                <a:lnTo>
                  <a:pt x="605" y="546"/>
                </a:lnTo>
                <a:lnTo>
                  <a:pt x="611" y="587"/>
                </a:lnTo>
                <a:lnTo>
                  <a:pt x="590" y="614"/>
                </a:lnTo>
                <a:lnTo>
                  <a:pt x="664" y="610"/>
                </a:lnTo>
                <a:lnTo>
                  <a:pt x="677" y="587"/>
                </a:lnTo>
                <a:lnTo>
                  <a:pt x="677" y="561"/>
                </a:lnTo>
                <a:lnTo>
                  <a:pt x="696" y="542"/>
                </a:lnTo>
                <a:lnTo>
                  <a:pt x="700" y="521"/>
                </a:lnTo>
                <a:lnTo>
                  <a:pt x="719" y="519"/>
                </a:lnTo>
                <a:lnTo>
                  <a:pt x="725" y="477"/>
                </a:lnTo>
                <a:lnTo>
                  <a:pt x="698" y="472"/>
                </a:lnTo>
                <a:lnTo>
                  <a:pt x="681" y="441"/>
                </a:lnTo>
                <a:lnTo>
                  <a:pt x="655" y="368"/>
                </a:lnTo>
                <a:lnTo>
                  <a:pt x="624" y="358"/>
                </a:lnTo>
                <a:lnTo>
                  <a:pt x="590" y="330"/>
                </a:lnTo>
                <a:lnTo>
                  <a:pt x="577" y="292"/>
                </a:lnTo>
                <a:lnTo>
                  <a:pt x="598" y="233"/>
                </a:lnTo>
                <a:lnTo>
                  <a:pt x="581" y="222"/>
                </a:lnTo>
                <a:lnTo>
                  <a:pt x="539" y="222"/>
                </a:lnTo>
                <a:lnTo>
                  <a:pt x="529" y="186"/>
                </a:lnTo>
                <a:lnTo>
                  <a:pt x="461" y="114"/>
                </a:lnTo>
                <a:lnTo>
                  <a:pt x="444" y="55"/>
                </a:lnTo>
                <a:lnTo>
                  <a:pt x="452" y="32"/>
                </a:lnTo>
                <a:lnTo>
                  <a:pt x="421" y="0"/>
                </a:lnTo>
                <a:lnTo>
                  <a:pt x="0" y="9"/>
                </a:lnTo>
                <a:lnTo>
                  <a:pt x="44" y="89"/>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2126" name="Freeform 87"/>
          <p:cNvSpPr>
            <a:spLocks/>
          </p:cNvSpPr>
          <p:nvPr/>
        </p:nvSpPr>
        <p:spPr bwMode="auto">
          <a:xfrm>
            <a:off x="4843463" y="3811588"/>
            <a:ext cx="871537" cy="760412"/>
          </a:xfrm>
          <a:custGeom>
            <a:avLst/>
            <a:gdLst>
              <a:gd name="T0" fmla="*/ 2147483647 w 549"/>
              <a:gd name="T1" fmla="*/ 2147483647 h 479"/>
              <a:gd name="T2" fmla="*/ 2147483647 w 549"/>
              <a:gd name="T3" fmla="*/ 2147483647 h 479"/>
              <a:gd name="T4" fmla="*/ 2147483647 w 549"/>
              <a:gd name="T5" fmla="*/ 2147483647 h 479"/>
              <a:gd name="T6" fmla="*/ 2147483647 w 549"/>
              <a:gd name="T7" fmla="*/ 2147483647 h 479"/>
              <a:gd name="T8" fmla="*/ 2147483647 w 549"/>
              <a:gd name="T9" fmla="*/ 2147483647 h 479"/>
              <a:gd name="T10" fmla="*/ 2147483647 w 549"/>
              <a:gd name="T11" fmla="*/ 2147483647 h 479"/>
              <a:gd name="T12" fmla="*/ 2147483647 w 549"/>
              <a:gd name="T13" fmla="*/ 2147483647 h 479"/>
              <a:gd name="T14" fmla="*/ 2147483647 w 549"/>
              <a:gd name="T15" fmla="*/ 2147483647 h 479"/>
              <a:gd name="T16" fmla="*/ 2147483647 w 549"/>
              <a:gd name="T17" fmla="*/ 2147483647 h 479"/>
              <a:gd name="T18" fmla="*/ 2147483647 w 549"/>
              <a:gd name="T19" fmla="*/ 2147483647 h 479"/>
              <a:gd name="T20" fmla="*/ 2147483647 w 549"/>
              <a:gd name="T21" fmla="*/ 2147483647 h 479"/>
              <a:gd name="T22" fmla="*/ 2147483647 w 549"/>
              <a:gd name="T23" fmla="*/ 2147483647 h 479"/>
              <a:gd name="T24" fmla="*/ 2147483647 w 549"/>
              <a:gd name="T25" fmla="*/ 2147483647 h 479"/>
              <a:gd name="T26" fmla="*/ 2147483647 w 549"/>
              <a:gd name="T27" fmla="*/ 2147483647 h 479"/>
              <a:gd name="T28" fmla="*/ 2147483647 w 549"/>
              <a:gd name="T29" fmla="*/ 2147483647 h 479"/>
              <a:gd name="T30" fmla="*/ 2147483647 w 549"/>
              <a:gd name="T31" fmla="*/ 2147483647 h 479"/>
              <a:gd name="T32" fmla="*/ 2147483647 w 549"/>
              <a:gd name="T33" fmla="*/ 2147483647 h 479"/>
              <a:gd name="T34" fmla="*/ 2147483647 w 549"/>
              <a:gd name="T35" fmla="*/ 2147483647 h 479"/>
              <a:gd name="T36" fmla="*/ 2147483647 w 549"/>
              <a:gd name="T37" fmla="*/ 0 h 479"/>
              <a:gd name="T38" fmla="*/ 0 w 549"/>
              <a:gd name="T39" fmla="*/ 2147483647 h 479"/>
              <a:gd name="T40" fmla="*/ 2147483647 w 549"/>
              <a:gd name="T41" fmla="*/ 2147483647 h 4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9"/>
              <a:gd name="T64" fmla="*/ 0 h 479"/>
              <a:gd name="T65" fmla="*/ 549 w 549"/>
              <a:gd name="T66" fmla="*/ 479 h 4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9" h="479">
                <a:moveTo>
                  <a:pt x="20" y="165"/>
                </a:moveTo>
                <a:lnTo>
                  <a:pt x="17" y="396"/>
                </a:lnTo>
                <a:lnTo>
                  <a:pt x="28" y="409"/>
                </a:lnTo>
                <a:lnTo>
                  <a:pt x="68" y="409"/>
                </a:lnTo>
                <a:lnTo>
                  <a:pt x="70" y="479"/>
                </a:lnTo>
                <a:lnTo>
                  <a:pt x="396" y="475"/>
                </a:lnTo>
                <a:lnTo>
                  <a:pt x="390" y="403"/>
                </a:lnTo>
                <a:lnTo>
                  <a:pt x="417" y="324"/>
                </a:lnTo>
                <a:lnTo>
                  <a:pt x="458" y="269"/>
                </a:lnTo>
                <a:lnTo>
                  <a:pt x="455" y="254"/>
                </a:lnTo>
                <a:lnTo>
                  <a:pt x="485" y="203"/>
                </a:lnTo>
                <a:lnTo>
                  <a:pt x="502" y="148"/>
                </a:lnTo>
                <a:lnTo>
                  <a:pt x="496" y="144"/>
                </a:lnTo>
                <a:lnTo>
                  <a:pt x="523" y="123"/>
                </a:lnTo>
                <a:lnTo>
                  <a:pt x="549" y="76"/>
                </a:lnTo>
                <a:lnTo>
                  <a:pt x="540" y="64"/>
                </a:lnTo>
                <a:lnTo>
                  <a:pt x="466" y="68"/>
                </a:lnTo>
                <a:lnTo>
                  <a:pt x="487" y="41"/>
                </a:lnTo>
                <a:lnTo>
                  <a:pt x="481" y="0"/>
                </a:lnTo>
                <a:lnTo>
                  <a:pt x="0" y="15"/>
                </a:lnTo>
                <a:lnTo>
                  <a:pt x="20" y="165"/>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2127" name="Freeform 88"/>
          <p:cNvSpPr>
            <a:spLocks/>
          </p:cNvSpPr>
          <p:nvPr/>
        </p:nvSpPr>
        <p:spPr bwMode="auto">
          <a:xfrm>
            <a:off x="4954588" y="4565650"/>
            <a:ext cx="987425" cy="836613"/>
          </a:xfrm>
          <a:custGeom>
            <a:avLst/>
            <a:gdLst>
              <a:gd name="T0" fmla="*/ 0 w 622"/>
              <a:gd name="T1" fmla="*/ 2147483647 h 527"/>
              <a:gd name="T2" fmla="*/ 2147483647 w 622"/>
              <a:gd name="T3" fmla="*/ 2147483647 h 527"/>
              <a:gd name="T4" fmla="*/ 2147483647 w 622"/>
              <a:gd name="T5" fmla="*/ 2147483647 h 527"/>
              <a:gd name="T6" fmla="*/ 2147483647 w 622"/>
              <a:gd name="T7" fmla="*/ 2147483647 h 527"/>
              <a:gd name="T8" fmla="*/ 2147483647 w 622"/>
              <a:gd name="T9" fmla="*/ 2147483647 h 527"/>
              <a:gd name="T10" fmla="*/ 2147483647 w 622"/>
              <a:gd name="T11" fmla="*/ 2147483647 h 527"/>
              <a:gd name="T12" fmla="*/ 2147483647 w 622"/>
              <a:gd name="T13" fmla="*/ 2147483647 h 527"/>
              <a:gd name="T14" fmla="*/ 2147483647 w 622"/>
              <a:gd name="T15" fmla="*/ 2147483647 h 527"/>
              <a:gd name="T16" fmla="*/ 2147483647 w 622"/>
              <a:gd name="T17" fmla="*/ 2147483647 h 527"/>
              <a:gd name="T18" fmla="*/ 2147483647 w 622"/>
              <a:gd name="T19" fmla="*/ 2147483647 h 527"/>
              <a:gd name="T20" fmla="*/ 2147483647 w 622"/>
              <a:gd name="T21" fmla="*/ 2147483647 h 527"/>
              <a:gd name="T22" fmla="*/ 2147483647 w 622"/>
              <a:gd name="T23" fmla="*/ 2147483647 h 527"/>
              <a:gd name="T24" fmla="*/ 2147483647 w 622"/>
              <a:gd name="T25" fmla="*/ 2147483647 h 527"/>
              <a:gd name="T26" fmla="*/ 2147483647 w 622"/>
              <a:gd name="T27" fmla="*/ 2147483647 h 527"/>
              <a:gd name="T28" fmla="*/ 2147483647 w 622"/>
              <a:gd name="T29" fmla="*/ 2147483647 h 527"/>
              <a:gd name="T30" fmla="*/ 2147483647 w 622"/>
              <a:gd name="T31" fmla="*/ 2147483647 h 527"/>
              <a:gd name="T32" fmla="*/ 2147483647 w 622"/>
              <a:gd name="T33" fmla="*/ 2147483647 h 527"/>
              <a:gd name="T34" fmla="*/ 2147483647 w 622"/>
              <a:gd name="T35" fmla="*/ 2147483647 h 527"/>
              <a:gd name="T36" fmla="*/ 2147483647 w 622"/>
              <a:gd name="T37" fmla="*/ 2147483647 h 527"/>
              <a:gd name="T38" fmla="*/ 2147483647 w 622"/>
              <a:gd name="T39" fmla="*/ 2147483647 h 527"/>
              <a:gd name="T40" fmla="*/ 2147483647 w 622"/>
              <a:gd name="T41" fmla="*/ 2147483647 h 527"/>
              <a:gd name="T42" fmla="*/ 2147483647 w 622"/>
              <a:gd name="T43" fmla="*/ 2147483647 h 527"/>
              <a:gd name="T44" fmla="*/ 2147483647 w 622"/>
              <a:gd name="T45" fmla="*/ 2147483647 h 527"/>
              <a:gd name="T46" fmla="*/ 2147483647 w 622"/>
              <a:gd name="T47" fmla="*/ 2147483647 h 527"/>
              <a:gd name="T48" fmla="*/ 2147483647 w 622"/>
              <a:gd name="T49" fmla="*/ 2147483647 h 527"/>
              <a:gd name="T50" fmla="*/ 2147483647 w 622"/>
              <a:gd name="T51" fmla="*/ 2147483647 h 527"/>
              <a:gd name="T52" fmla="*/ 2147483647 w 622"/>
              <a:gd name="T53" fmla="*/ 2147483647 h 527"/>
              <a:gd name="T54" fmla="*/ 2147483647 w 622"/>
              <a:gd name="T55" fmla="*/ 2147483647 h 527"/>
              <a:gd name="T56" fmla="*/ 2147483647 w 622"/>
              <a:gd name="T57" fmla="*/ 2147483647 h 527"/>
              <a:gd name="T58" fmla="*/ 2147483647 w 622"/>
              <a:gd name="T59" fmla="*/ 2147483647 h 527"/>
              <a:gd name="T60" fmla="*/ 2147483647 w 622"/>
              <a:gd name="T61" fmla="*/ 2147483647 h 527"/>
              <a:gd name="T62" fmla="*/ 2147483647 w 622"/>
              <a:gd name="T63" fmla="*/ 2147483647 h 527"/>
              <a:gd name="T64" fmla="*/ 2147483647 w 622"/>
              <a:gd name="T65" fmla="*/ 2147483647 h 527"/>
              <a:gd name="T66" fmla="*/ 2147483647 w 622"/>
              <a:gd name="T67" fmla="*/ 2147483647 h 527"/>
              <a:gd name="T68" fmla="*/ 2147483647 w 622"/>
              <a:gd name="T69" fmla="*/ 2147483647 h 527"/>
              <a:gd name="T70" fmla="*/ 2147483647 w 622"/>
              <a:gd name="T71" fmla="*/ 2147483647 h 527"/>
              <a:gd name="T72" fmla="*/ 2147483647 w 622"/>
              <a:gd name="T73" fmla="*/ 2147483647 h 527"/>
              <a:gd name="T74" fmla="*/ 2147483647 w 622"/>
              <a:gd name="T75" fmla="*/ 0 h 527"/>
              <a:gd name="T76" fmla="*/ 0 w 622"/>
              <a:gd name="T77" fmla="*/ 2147483647 h 5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22"/>
              <a:gd name="T118" fmla="*/ 0 h 527"/>
              <a:gd name="T119" fmla="*/ 622 w 622"/>
              <a:gd name="T120" fmla="*/ 527 h 5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22" h="527">
                <a:moveTo>
                  <a:pt x="0" y="4"/>
                </a:moveTo>
                <a:lnTo>
                  <a:pt x="5" y="146"/>
                </a:lnTo>
                <a:lnTo>
                  <a:pt x="62" y="251"/>
                </a:lnTo>
                <a:lnTo>
                  <a:pt x="42" y="332"/>
                </a:lnTo>
                <a:lnTo>
                  <a:pt x="45" y="400"/>
                </a:lnTo>
                <a:lnTo>
                  <a:pt x="21" y="435"/>
                </a:lnTo>
                <a:lnTo>
                  <a:pt x="30" y="446"/>
                </a:lnTo>
                <a:lnTo>
                  <a:pt x="114" y="436"/>
                </a:lnTo>
                <a:lnTo>
                  <a:pt x="216" y="463"/>
                </a:lnTo>
                <a:lnTo>
                  <a:pt x="250" y="436"/>
                </a:lnTo>
                <a:lnTo>
                  <a:pt x="351" y="478"/>
                </a:lnTo>
                <a:lnTo>
                  <a:pt x="358" y="501"/>
                </a:lnTo>
                <a:lnTo>
                  <a:pt x="396" y="518"/>
                </a:lnTo>
                <a:lnTo>
                  <a:pt x="417" y="497"/>
                </a:lnTo>
                <a:lnTo>
                  <a:pt x="464" y="516"/>
                </a:lnTo>
                <a:lnTo>
                  <a:pt x="495" y="501"/>
                </a:lnTo>
                <a:lnTo>
                  <a:pt x="489" y="471"/>
                </a:lnTo>
                <a:lnTo>
                  <a:pt x="570" y="497"/>
                </a:lnTo>
                <a:lnTo>
                  <a:pt x="567" y="527"/>
                </a:lnTo>
                <a:lnTo>
                  <a:pt x="622" y="490"/>
                </a:lnTo>
                <a:lnTo>
                  <a:pt x="572" y="484"/>
                </a:lnTo>
                <a:lnTo>
                  <a:pt x="536" y="444"/>
                </a:lnTo>
                <a:lnTo>
                  <a:pt x="582" y="395"/>
                </a:lnTo>
                <a:lnTo>
                  <a:pt x="582" y="366"/>
                </a:lnTo>
                <a:lnTo>
                  <a:pt x="531" y="408"/>
                </a:lnTo>
                <a:lnTo>
                  <a:pt x="506" y="395"/>
                </a:lnTo>
                <a:lnTo>
                  <a:pt x="527" y="372"/>
                </a:lnTo>
                <a:lnTo>
                  <a:pt x="470" y="389"/>
                </a:lnTo>
                <a:lnTo>
                  <a:pt x="434" y="374"/>
                </a:lnTo>
                <a:lnTo>
                  <a:pt x="443" y="349"/>
                </a:lnTo>
                <a:lnTo>
                  <a:pt x="540" y="366"/>
                </a:lnTo>
                <a:lnTo>
                  <a:pt x="502" y="304"/>
                </a:lnTo>
                <a:lnTo>
                  <a:pt x="508" y="258"/>
                </a:lnTo>
                <a:lnTo>
                  <a:pt x="288" y="268"/>
                </a:lnTo>
                <a:lnTo>
                  <a:pt x="315" y="169"/>
                </a:lnTo>
                <a:lnTo>
                  <a:pt x="352" y="120"/>
                </a:lnTo>
                <a:lnTo>
                  <a:pt x="341" y="107"/>
                </a:lnTo>
                <a:lnTo>
                  <a:pt x="326" y="0"/>
                </a:lnTo>
                <a:lnTo>
                  <a:pt x="0" y="4"/>
                </a:lnTo>
                <a:close/>
              </a:path>
            </a:pathLst>
          </a:custGeom>
          <a:solidFill>
            <a:schemeClr val="accent1">
              <a:lumMod val="75000"/>
            </a:schemeClr>
          </a:solidFill>
          <a:ln w="9525">
            <a:solidFill>
              <a:schemeClr val="bg2"/>
            </a:solidFill>
            <a:round/>
            <a:headEnd/>
            <a:tailEnd/>
          </a:ln>
        </p:spPr>
        <p:txBody>
          <a:bodyPr/>
          <a:lstStyle/>
          <a:p>
            <a:pPr algn="l">
              <a:defRPr/>
            </a:pPr>
            <a:endParaRPr lang="en-US">
              <a:solidFill>
                <a:srgbClr val="000000"/>
              </a:solidFill>
              <a:latin typeface="Arial" charset="0"/>
            </a:endParaRPr>
          </a:p>
        </p:txBody>
      </p:sp>
      <p:sp>
        <p:nvSpPr>
          <p:cNvPr id="2128" name="Freeform 90"/>
          <p:cNvSpPr>
            <a:spLocks/>
          </p:cNvSpPr>
          <p:nvPr/>
        </p:nvSpPr>
        <p:spPr bwMode="auto">
          <a:xfrm>
            <a:off x="6091238" y="1768475"/>
            <a:ext cx="668337" cy="884238"/>
          </a:xfrm>
          <a:custGeom>
            <a:avLst/>
            <a:gdLst>
              <a:gd name="T0" fmla="*/ 2147483647 w 421"/>
              <a:gd name="T1" fmla="*/ 2147483647 h 557"/>
              <a:gd name="T2" fmla="*/ 2147483647 w 421"/>
              <a:gd name="T3" fmla="*/ 2147483647 h 557"/>
              <a:gd name="T4" fmla="*/ 2147483647 w 421"/>
              <a:gd name="T5" fmla="*/ 2147483647 h 557"/>
              <a:gd name="T6" fmla="*/ 2147483647 w 421"/>
              <a:gd name="T7" fmla="*/ 2147483647 h 557"/>
              <a:gd name="T8" fmla="*/ 2147483647 w 421"/>
              <a:gd name="T9" fmla="*/ 2147483647 h 557"/>
              <a:gd name="T10" fmla="*/ 2147483647 w 421"/>
              <a:gd name="T11" fmla="*/ 2147483647 h 557"/>
              <a:gd name="T12" fmla="*/ 2147483647 w 421"/>
              <a:gd name="T13" fmla="*/ 2147483647 h 557"/>
              <a:gd name="T14" fmla="*/ 2147483647 w 421"/>
              <a:gd name="T15" fmla="*/ 2147483647 h 557"/>
              <a:gd name="T16" fmla="*/ 2147483647 w 421"/>
              <a:gd name="T17" fmla="*/ 2147483647 h 557"/>
              <a:gd name="T18" fmla="*/ 2147483647 w 421"/>
              <a:gd name="T19" fmla="*/ 2147483647 h 557"/>
              <a:gd name="T20" fmla="*/ 2147483647 w 421"/>
              <a:gd name="T21" fmla="*/ 0 h 557"/>
              <a:gd name="T22" fmla="*/ 2147483647 w 421"/>
              <a:gd name="T23" fmla="*/ 2147483647 h 557"/>
              <a:gd name="T24" fmla="*/ 2147483647 w 421"/>
              <a:gd name="T25" fmla="*/ 2147483647 h 557"/>
              <a:gd name="T26" fmla="*/ 2147483647 w 421"/>
              <a:gd name="T27" fmla="*/ 2147483647 h 557"/>
              <a:gd name="T28" fmla="*/ 2147483647 w 421"/>
              <a:gd name="T29" fmla="*/ 2147483647 h 557"/>
              <a:gd name="T30" fmla="*/ 2147483647 w 421"/>
              <a:gd name="T31" fmla="*/ 2147483647 h 557"/>
              <a:gd name="T32" fmla="*/ 2147483647 w 421"/>
              <a:gd name="T33" fmla="*/ 2147483647 h 557"/>
              <a:gd name="T34" fmla="*/ 2147483647 w 421"/>
              <a:gd name="T35" fmla="*/ 2147483647 h 557"/>
              <a:gd name="T36" fmla="*/ 2147483647 w 421"/>
              <a:gd name="T37" fmla="*/ 2147483647 h 557"/>
              <a:gd name="T38" fmla="*/ 2147483647 w 421"/>
              <a:gd name="T39" fmla="*/ 2147483647 h 557"/>
              <a:gd name="T40" fmla="*/ 2147483647 w 421"/>
              <a:gd name="T41" fmla="*/ 2147483647 h 557"/>
              <a:gd name="T42" fmla="*/ 2147483647 w 421"/>
              <a:gd name="T43" fmla="*/ 2147483647 h 557"/>
              <a:gd name="T44" fmla="*/ 2147483647 w 421"/>
              <a:gd name="T45" fmla="*/ 2147483647 h 557"/>
              <a:gd name="T46" fmla="*/ 2147483647 w 421"/>
              <a:gd name="T47" fmla="*/ 2147483647 h 557"/>
              <a:gd name="T48" fmla="*/ 2147483647 w 421"/>
              <a:gd name="T49" fmla="*/ 2147483647 h 557"/>
              <a:gd name="T50" fmla="*/ 2147483647 w 421"/>
              <a:gd name="T51" fmla="*/ 2147483647 h 557"/>
              <a:gd name="T52" fmla="*/ 2147483647 w 421"/>
              <a:gd name="T53" fmla="*/ 2147483647 h 557"/>
              <a:gd name="T54" fmla="*/ 2147483647 w 421"/>
              <a:gd name="T55" fmla="*/ 2147483647 h 557"/>
              <a:gd name="T56" fmla="*/ 2147483647 w 421"/>
              <a:gd name="T57" fmla="*/ 2147483647 h 557"/>
              <a:gd name="T58" fmla="*/ 0 w 421"/>
              <a:gd name="T59" fmla="*/ 2147483647 h 557"/>
              <a:gd name="T60" fmla="*/ 2147483647 w 421"/>
              <a:gd name="T61" fmla="*/ 2147483647 h 5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1"/>
              <a:gd name="T94" fmla="*/ 0 h 557"/>
              <a:gd name="T95" fmla="*/ 421 w 421"/>
              <a:gd name="T96" fmla="*/ 557 h 5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1" h="557">
                <a:moveTo>
                  <a:pt x="48" y="462"/>
                </a:moveTo>
                <a:lnTo>
                  <a:pt x="42" y="369"/>
                </a:lnTo>
                <a:lnTo>
                  <a:pt x="6" y="301"/>
                </a:lnTo>
                <a:lnTo>
                  <a:pt x="21" y="159"/>
                </a:lnTo>
                <a:lnTo>
                  <a:pt x="82" y="85"/>
                </a:lnTo>
                <a:lnTo>
                  <a:pt x="78" y="140"/>
                </a:lnTo>
                <a:lnTo>
                  <a:pt x="97" y="129"/>
                </a:lnTo>
                <a:lnTo>
                  <a:pt x="97" y="83"/>
                </a:lnTo>
                <a:lnTo>
                  <a:pt x="120" y="57"/>
                </a:lnTo>
                <a:lnTo>
                  <a:pt x="128" y="7"/>
                </a:lnTo>
                <a:lnTo>
                  <a:pt x="148" y="0"/>
                </a:lnTo>
                <a:lnTo>
                  <a:pt x="275" y="43"/>
                </a:lnTo>
                <a:lnTo>
                  <a:pt x="287" y="79"/>
                </a:lnTo>
                <a:lnTo>
                  <a:pt x="304" y="113"/>
                </a:lnTo>
                <a:lnTo>
                  <a:pt x="308" y="174"/>
                </a:lnTo>
                <a:lnTo>
                  <a:pt x="264" y="227"/>
                </a:lnTo>
                <a:lnTo>
                  <a:pt x="262" y="267"/>
                </a:lnTo>
                <a:lnTo>
                  <a:pt x="287" y="280"/>
                </a:lnTo>
                <a:lnTo>
                  <a:pt x="321" y="225"/>
                </a:lnTo>
                <a:lnTo>
                  <a:pt x="355" y="206"/>
                </a:lnTo>
                <a:lnTo>
                  <a:pt x="378" y="218"/>
                </a:lnTo>
                <a:lnTo>
                  <a:pt x="421" y="341"/>
                </a:lnTo>
                <a:lnTo>
                  <a:pt x="391" y="394"/>
                </a:lnTo>
                <a:lnTo>
                  <a:pt x="383" y="432"/>
                </a:lnTo>
                <a:lnTo>
                  <a:pt x="366" y="443"/>
                </a:lnTo>
                <a:lnTo>
                  <a:pt x="366" y="477"/>
                </a:lnTo>
                <a:lnTo>
                  <a:pt x="344" y="523"/>
                </a:lnTo>
                <a:lnTo>
                  <a:pt x="205" y="542"/>
                </a:lnTo>
                <a:lnTo>
                  <a:pt x="201" y="534"/>
                </a:lnTo>
                <a:lnTo>
                  <a:pt x="0" y="557"/>
                </a:lnTo>
                <a:lnTo>
                  <a:pt x="48" y="462"/>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29" name="Freeform 91"/>
          <p:cNvSpPr>
            <a:spLocks/>
          </p:cNvSpPr>
          <p:nvPr/>
        </p:nvSpPr>
        <p:spPr bwMode="auto">
          <a:xfrm>
            <a:off x="5086350" y="1600200"/>
            <a:ext cx="915988" cy="935038"/>
          </a:xfrm>
          <a:custGeom>
            <a:avLst/>
            <a:gdLst>
              <a:gd name="T0" fmla="*/ 2147483647 w 577"/>
              <a:gd name="T1" fmla="*/ 2147483647 h 589"/>
              <a:gd name="T2" fmla="*/ 2147483647 w 577"/>
              <a:gd name="T3" fmla="*/ 2147483647 h 589"/>
              <a:gd name="T4" fmla="*/ 2147483647 w 577"/>
              <a:gd name="T5" fmla="*/ 2147483647 h 589"/>
              <a:gd name="T6" fmla="*/ 2147483647 w 577"/>
              <a:gd name="T7" fmla="*/ 2147483647 h 589"/>
              <a:gd name="T8" fmla="*/ 2147483647 w 577"/>
              <a:gd name="T9" fmla="*/ 2147483647 h 589"/>
              <a:gd name="T10" fmla="*/ 2147483647 w 577"/>
              <a:gd name="T11" fmla="*/ 2147483647 h 589"/>
              <a:gd name="T12" fmla="*/ 2147483647 w 577"/>
              <a:gd name="T13" fmla="*/ 2147483647 h 589"/>
              <a:gd name="T14" fmla="*/ 2147483647 w 577"/>
              <a:gd name="T15" fmla="*/ 2147483647 h 589"/>
              <a:gd name="T16" fmla="*/ 2147483647 w 577"/>
              <a:gd name="T17" fmla="*/ 2147483647 h 589"/>
              <a:gd name="T18" fmla="*/ 2147483647 w 577"/>
              <a:gd name="T19" fmla="*/ 2147483647 h 589"/>
              <a:gd name="T20" fmla="*/ 2147483647 w 577"/>
              <a:gd name="T21" fmla="*/ 2147483647 h 589"/>
              <a:gd name="T22" fmla="*/ 2147483647 w 577"/>
              <a:gd name="T23" fmla="*/ 2147483647 h 589"/>
              <a:gd name="T24" fmla="*/ 2147483647 w 577"/>
              <a:gd name="T25" fmla="*/ 2147483647 h 589"/>
              <a:gd name="T26" fmla="*/ 2147483647 w 577"/>
              <a:gd name="T27" fmla="*/ 2147483647 h 589"/>
              <a:gd name="T28" fmla="*/ 2147483647 w 577"/>
              <a:gd name="T29" fmla="*/ 2147483647 h 589"/>
              <a:gd name="T30" fmla="*/ 2147483647 w 577"/>
              <a:gd name="T31" fmla="*/ 2147483647 h 589"/>
              <a:gd name="T32" fmla="*/ 2147483647 w 577"/>
              <a:gd name="T33" fmla="*/ 2147483647 h 589"/>
              <a:gd name="T34" fmla="*/ 2147483647 w 577"/>
              <a:gd name="T35" fmla="*/ 2147483647 h 589"/>
              <a:gd name="T36" fmla="*/ 2147483647 w 577"/>
              <a:gd name="T37" fmla="*/ 2147483647 h 589"/>
              <a:gd name="T38" fmla="*/ 2147483647 w 577"/>
              <a:gd name="T39" fmla="*/ 2147483647 h 589"/>
              <a:gd name="T40" fmla="*/ 2147483647 w 577"/>
              <a:gd name="T41" fmla="*/ 2147483647 h 589"/>
              <a:gd name="T42" fmla="*/ 2147483647 w 577"/>
              <a:gd name="T43" fmla="*/ 2147483647 h 589"/>
              <a:gd name="T44" fmla="*/ 2147483647 w 577"/>
              <a:gd name="T45" fmla="*/ 2147483647 h 589"/>
              <a:gd name="T46" fmla="*/ 2147483647 w 577"/>
              <a:gd name="T47" fmla="*/ 2147483647 h 589"/>
              <a:gd name="T48" fmla="*/ 2147483647 w 577"/>
              <a:gd name="T49" fmla="*/ 2147483647 h 589"/>
              <a:gd name="T50" fmla="*/ 2147483647 w 577"/>
              <a:gd name="T51" fmla="*/ 2147483647 h 589"/>
              <a:gd name="T52" fmla="*/ 2147483647 w 577"/>
              <a:gd name="T53" fmla="*/ 2147483647 h 589"/>
              <a:gd name="T54" fmla="*/ 2147483647 w 577"/>
              <a:gd name="T55" fmla="*/ 2147483647 h 589"/>
              <a:gd name="T56" fmla="*/ 2147483647 w 577"/>
              <a:gd name="T57" fmla="*/ 2147483647 h 589"/>
              <a:gd name="T58" fmla="*/ 2147483647 w 577"/>
              <a:gd name="T59" fmla="*/ 0 h 589"/>
              <a:gd name="T60" fmla="*/ 2147483647 w 577"/>
              <a:gd name="T61" fmla="*/ 2147483647 h 589"/>
              <a:gd name="T62" fmla="*/ 2147483647 w 577"/>
              <a:gd name="T63" fmla="*/ 2147483647 h 589"/>
              <a:gd name="T64" fmla="*/ 2147483647 w 577"/>
              <a:gd name="T65" fmla="*/ 2147483647 h 589"/>
              <a:gd name="T66" fmla="*/ 2147483647 w 577"/>
              <a:gd name="T67" fmla="*/ 2147483647 h 589"/>
              <a:gd name="T68" fmla="*/ 2147483647 w 577"/>
              <a:gd name="T69" fmla="*/ 2147483647 h 589"/>
              <a:gd name="T70" fmla="*/ 0 w 577"/>
              <a:gd name="T71" fmla="*/ 2147483647 h 589"/>
              <a:gd name="T72" fmla="*/ 2147483647 w 577"/>
              <a:gd name="T73" fmla="*/ 2147483647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7"/>
              <a:gd name="T112" fmla="*/ 0 h 589"/>
              <a:gd name="T113" fmla="*/ 577 w 577"/>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7" h="589">
                <a:moveTo>
                  <a:pt x="15" y="225"/>
                </a:moveTo>
                <a:lnTo>
                  <a:pt x="13" y="295"/>
                </a:lnTo>
                <a:lnTo>
                  <a:pt x="84" y="339"/>
                </a:lnTo>
                <a:lnTo>
                  <a:pt x="110" y="369"/>
                </a:lnTo>
                <a:lnTo>
                  <a:pt x="167" y="411"/>
                </a:lnTo>
                <a:lnTo>
                  <a:pt x="175" y="460"/>
                </a:lnTo>
                <a:lnTo>
                  <a:pt x="186" y="526"/>
                </a:lnTo>
                <a:lnTo>
                  <a:pt x="239" y="589"/>
                </a:lnTo>
                <a:lnTo>
                  <a:pt x="525" y="572"/>
                </a:lnTo>
                <a:lnTo>
                  <a:pt x="510" y="481"/>
                </a:lnTo>
                <a:lnTo>
                  <a:pt x="535" y="343"/>
                </a:lnTo>
                <a:lnTo>
                  <a:pt x="535" y="305"/>
                </a:lnTo>
                <a:lnTo>
                  <a:pt x="577" y="197"/>
                </a:lnTo>
                <a:lnTo>
                  <a:pt x="565" y="193"/>
                </a:lnTo>
                <a:lnTo>
                  <a:pt x="539" y="255"/>
                </a:lnTo>
                <a:lnTo>
                  <a:pt x="516" y="259"/>
                </a:lnTo>
                <a:lnTo>
                  <a:pt x="506" y="286"/>
                </a:lnTo>
                <a:lnTo>
                  <a:pt x="482" y="303"/>
                </a:lnTo>
                <a:lnTo>
                  <a:pt x="499" y="246"/>
                </a:lnTo>
                <a:lnTo>
                  <a:pt x="516" y="223"/>
                </a:lnTo>
                <a:lnTo>
                  <a:pt x="486" y="142"/>
                </a:lnTo>
                <a:lnTo>
                  <a:pt x="465" y="136"/>
                </a:lnTo>
                <a:lnTo>
                  <a:pt x="457" y="117"/>
                </a:lnTo>
                <a:lnTo>
                  <a:pt x="233" y="47"/>
                </a:lnTo>
                <a:lnTo>
                  <a:pt x="205" y="34"/>
                </a:lnTo>
                <a:lnTo>
                  <a:pt x="190" y="47"/>
                </a:lnTo>
                <a:lnTo>
                  <a:pt x="184" y="43"/>
                </a:lnTo>
                <a:lnTo>
                  <a:pt x="192" y="19"/>
                </a:lnTo>
                <a:lnTo>
                  <a:pt x="197" y="3"/>
                </a:lnTo>
                <a:lnTo>
                  <a:pt x="190" y="0"/>
                </a:lnTo>
                <a:lnTo>
                  <a:pt x="99" y="37"/>
                </a:lnTo>
                <a:lnTo>
                  <a:pt x="89" y="39"/>
                </a:lnTo>
                <a:lnTo>
                  <a:pt x="70" y="30"/>
                </a:lnTo>
                <a:lnTo>
                  <a:pt x="53" y="41"/>
                </a:lnTo>
                <a:lnTo>
                  <a:pt x="57" y="109"/>
                </a:lnTo>
                <a:lnTo>
                  <a:pt x="0" y="178"/>
                </a:lnTo>
                <a:lnTo>
                  <a:pt x="15" y="225"/>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30" name="Freeform 92"/>
          <p:cNvSpPr>
            <a:spLocks/>
          </p:cNvSpPr>
          <p:nvPr/>
        </p:nvSpPr>
        <p:spPr bwMode="auto">
          <a:xfrm>
            <a:off x="5351463" y="2508250"/>
            <a:ext cx="681037" cy="1192213"/>
          </a:xfrm>
          <a:custGeom>
            <a:avLst/>
            <a:gdLst>
              <a:gd name="T0" fmla="*/ 2147483647 w 429"/>
              <a:gd name="T1" fmla="*/ 2147483647 h 751"/>
              <a:gd name="T2" fmla="*/ 2147483647 w 429"/>
              <a:gd name="T3" fmla="*/ 2147483647 h 751"/>
              <a:gd name="T4" fmla="*/ 2147483647 w 429"/>
              <a:gd name="T5" fmla="*/ 2147483647 h 751"/>
              <a:gd name="T6" fmla="*/ 2147483647 w 429"/>
              <a:gd name="T7" fmla="*/ 2147483647 h 751"/>
              <a:gd name="T8" fmla="*/ 2147483647 w 429"/>
              <a:gd name="T9" fmla="*/ 2147483647 h 751"/>
              <a:gd name="T10" fmla="*/ 2147483647 w 429"/>
              <a:gd name="T11" fmla="*/ 2147483647 h 751"/>
              <a:gd name="T12" fmla="*/ 2147483647 w 429"/>
              <a:gd name="T13" fmla="*/ 0 h 751"/>
              <a:gd name="T14" fmla="*/ 2147483647 w 429"/>
              <a:gd name="T15" fmla="*/ 2147483647 h 751"/>
              <a:gd name="T16" fmla="*/ 2147483647 w 429"/>
              <a:gd name="T17" fmla="*/ 2147483647 h 751"/>
              <a:gd name="T18" fmla="*/ 2147483647 w 429"/>
              <a:gd name="T19" fmla="*/ 2147483647 h 751"/>
              <a:gd name="T20" fmla="*/ 2147483647 w 429"/>
              <a:gd name="T21" fmla="*/ 2147483647 h 751"/>
              <a:gd name="T22" fmla="*/ 2147483647 w 429"/>
              <a:gd name="T23" fmla="*/ 2147483647 h 751"/>
              <a:gd name="T24" fmla="*/ 2147483647 w 429"/>
              <a:gd name="T25" fmla="*/ 2147483647 h 751"/>
              <a:gd name="T26" fmla="*/ 2147483647 w 429"/>
              <a:gd name="T27" fmla="*/ 2147483647 h 751"/>
              <a:gd name="T28" fmla="*/ 2147483647 w 429"/>
              <a:gd name="T29" fmla="*/ 2147483647 h 751"/>
              <a:gd name="T30" fmla="*/ 2147483647 w 429"/>
              <a:gd name="T31" fmla="*/ 2147483647 h 751"/>
              <a:gd name="T32" fmla="*/ 2147483647 w 429"/>
              <a:gd name="T33" fmla="*/ 2147483647 h 751"/>
              <a:gd name="T34" fmla="*/ 2147483647 w 429"/>
              <a:gd name="T35" fmla="*/ 2147483647 h 751"/>
              <a:gd name="T36" fmla="*/ 2147483647 w 429"/>
              <a:gd name="T37" fmla="*/ 2147483647 h 751"/>
              <a:gd name="T38" fmla="*/ 2147483647 w 429"/>
              <a:gd name="T39" fmla="*/ 2147483647 h 751"/>
              <a:gd name="T40" fmla="*/ 2147483647 w 429"/>
              <a:gd name="T41" fmla="*/ 2147483647 h 751"/>
              <a:gd name="T42" fmla="*/ 2147483647 w 429"/>
              <a:gd name="T43" fmla="*/ 2147483647 h 751"/>
              <a:gd name="T44" fmla="*/ 2147483647 w 429"/>
              <a:gd name="T45" fmla="*/ 2147483647 h 751"/>
              <a:gd name="T46" fmla="*/ 2147483647 w 429"/>
              <a:gd name="T47" fmla="*/ 2147483647 h 751"/>
              <a:gd name="T48" fmla="*/ 2147483647 w 429"/>
              <a:gd name="T49" fmla="*/ 2147483647 h 751"/>
              <a:gd name="T50" fmla="*/ 2147483647 w 429"/>
              <a:gd name="T51" fmla="*/ 2147483647 h 751"/>
              <a:gd name="T52" fmla="*/ 2147483647 w 429"/>
              <a:gd name="T53" fmla="*/ 2147483647 h 751"/>
              <a:gd name="T54" fmla="*/ 2147483647 w 429"/>
              <a:gd name="T55" fmla="*/ 2147483647 h 751"/>
              <a:gd name="T56" fmla="*/ 2147483647 w 429"/>
              <a:gd name="T57" fmla="*/ 2147483647 h 751"/>
              <a:gd name="T58" fmla="*/ 2147483647 w 429"/>
              <a:gd name="T59" fmla="*/ 2147483647 h 751"/>
              <a:gd name="T60" fmla="*/ 2147483647 w 429"/>
              <a:gd name="T61" fmla="*/ 2147483647 h 751"/>
              <a:gd name="T62" fmla="*/ 2147483647 w 429"/>
              <a:gd name="T63" fmla="*/ 2147483647 h 751"/>
              <a:gd name="T64" fmla="*/ 0 w 429"/>
              <a:gd name="T65" fmla="*/ 2147483647 h 751"/>
              <a:gd name="T66" fmla="*/ 2147483647 w 429"/>
              <a:gd name="T67" fmla="*/ 2147483647 h 7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9"/>
              <a:gd name="T103" fmla="*/ 0 h 751"/>
              <a:gd name="T104" fmla="*/ 429 w 429"/>
              <a:gd name="T105" fmla="*/ 751 h 7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9" h="751">
                <a:moveTo>
                  <a:pt x="8" y="307"/>
                </a:moveTo>
                <a:lnTo>
                  <a:pt x="51" y="212"/>
                </a:lnTo>
                <a:lnTo>
                  <a:pt x="38" y="176"/>
                </a:lnTo>
                <a:lnTo>
                  <a:pt x="112" y="119"/>
                </a:lnTo>
                <a:lnTo>
                  <a:pt x="125" y="78"/>
                </a:lnTo>
                <a:lnTo>
                  <a:pt x="72" y="17"/>
                </a:lnTo>
                <a:lnTo>
                  <a:pt x="358" y="0"/>
                </a:lnTo>
                <a:lnTo>
                  <a:pt x="366" y="44"/>
                </a:lnTo>
                <a:lnTo>
                  <a:pt x="394" y="100"/>
                </a:lnTo>
                <a:lnTo>
                  <a:pt x="419" y="387"/>
                </a:lnTo>
                <a:lnTo>
                  <a:pt x="413" y="445"/>
                </a:lnTo>
                <a:lnTo>
                  <a:pt x="429" y="480"/>
                </a:lnTo>
                <a:lnTo>
                  <a:pt x="411" y="544"/>
                </a:lnTo>
                <a:lnTo>
                  <a:pt x="389" y="572"/>
                </a:lnTo>
                <a:lnTo>
                  <a:pt x="377" y="620"/>
                </a:lnTo>
                <a:lnTo>
                  <a:pt x="391" y="635"/>
                </a:lnTo>
                <a:lnTo>
                  <a:pt x="379" y="662"/>
                </a:lnTo>
                <a:lnTo>
                  <a:pt x="385" y="671"/>
                </a:lnTo>
                <a:lnTo>
                  <a:pt x="351" y="684"/>
                </a:lnTo>
                <a:lnTo>
                  <a:pt x="343" y="732"/>
                </a:lnTo>
                <a:lnTo>
                  <a:pt x="294" y="716"/>
                </a:lnTo>
                <a:lnTo>
                  <a:pt x="269" y="751"/>
                </a:lnTo>
                <a:lnTo>
                  <a:pt x="254" y="747"/>
                </a:lnTo>
                <a:lnTo>
                  <a:pt x="237" y="716"/>
                </a:lnTo>
                <a:lnTo>
                  <a:pt x="211" y="643"/>
                </a:lnTo>
                <a:lnTo>
                  <a:pt x="146" y="605"/>
                </a:lnTo>
                <a:lnTo>
                  <a:pt x="133" y="567"/>
                </a:lnTo>
                <a:lnTo>
                  <a:pt x="154" y="508"/>
                </a:lnTo>
                <a:lnTo>
                  <a:pt x="137" y="497"/>
                </a:lnTo>
                <a:lnTo>
                  <a:pt x="95" y="497"/>
                </a:lnTo>
                <a:lnTo>
                  <a:pt x="85" y="461"/>
                </a:lnTo>
                <a:lnTo>
                  <a:pt x="17" y="389"/>
                </a:lnTo>
                <a:lnTo>
                  <a:pt x="0" y="330"/>
                </a:lnTo>
                <a:lnTo>
                  <a:pt x="8" y="307"/>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31" name="Freeform 93"/>
          <p:cNvSpPr>
            <a:spLocks/>
          </p:cNvSpPr>
          <p:nvPr/>
        </p:nvSpPr>
        <p:spPr bwMode="auto">
          <a:xfrm>
            <a:off x="5949950" y="2616200"/>
            <a:ext cx="536575" cy="896938"/>
          </a:xfrm>
          <a:custGeom>
            <a:avLst/>
            <a:gdLst>
              <a:gd name="T0" fmla="*/ 2147483647 w 338"/>
              <a:gd name="T1" fmla="*/ 2147483647 h 565"/>
              <a:gd name="T2" fmla="*/ 2147483647 w 338"/>
              <a:gd name="T3" fmla="*/ 2147483647 h 565"/>
              <a:gd name="T4" fmla="*/ 2147483647 w 338"/>
              <a:gd name="T5" fmla="*/ 2147483647 h 565"/>
              <a:gd name="T6" fmla="*/ 2147483647 w 338"/>
              <a:gd name="T7" fmla="*/ 2147483647 h 565"/>
              <a:gd name="T8" fmla="*/ 2147483647 w 338"/>
              <a:gd name="T9" fmla="*/ 2147483647 h 565"/>
              <a:gd name="T10" fmla="*/ 2147483647 w 338"/>
              <a:gd name="T11" fmla="*/ 2147483647 h 565"/>
              <a:gd name="T12" fmla="*/ 2147483647 w 338"/>
              <a:gd name="T13" fmla="*/ 2147483647 h 565"/>
              <a:gd name="T14" fmla="*/ 2147483647 w 338"/>
              <a:gd name="T15" fmla="*/ 2147483647 h 565"/>
              <a:gd name="T16" fmla="*/ 2147483647 w 338"/>
              <a:gd name="T17" fmla="*/ 2147483647 h 565"/>
              <a:gd name="T18" fmla="*/ 2147483647 w 338"/>
              <a:gd name="T19" fmla="*/ 2147483647 h 565"/>
              <a:gd name="T20" fmla="*/ 2147483647 w 338"/>
              <a:gd name="T21" fmla="*/ 2147483647 h 565"/>
              <a:gd name="T22" fmla="*/ 2147483647 w 338"/>
              <a:gd name="T23" fmla="*/ 2147483647 h 565"/>
              <a:gd name="T24" fmla="*/ 2147483647 w 338"/>
              <a:gd name="T25" fmla="*/ 0 h 565"/>
              <a:gd name="T26" fmla="*/ 2147483647 w 338"/>
              <a:gd name="T27" fmla="*/ 2147483647 h 565"/>
              <a:gd name="T28" fmla="*/ 2147483647 w 338"/>
              <a:gd name="T29" fmla="*/ 2147483647 h 565"/>
              <a:gd name="T30" fmla="*/ 2147483647 w 338"/>
              <a:gd name="T31" fmla="*/ 2147483647 h 565"/>
              <a:gd name="T32" fmla="*/ 2147483647 w 338"/>
              <a:gd name="T33" fmla="*/ 2147483647 h 565"/>
              <a:gd name="T34" fmla="*/ 2147483647 w 338"/>
              <a:gd name="T35" fmla="*/ 2147483647 h 565"/>
              <a:gd name="T36" fmla="*/ 2147483647 w 338"/>
              <a:gd name="T37" fmla="*/ 2147483647 h 565"/>
              <a:gd name="T38" fmla="*/ 2147483647 w 338"/>
              <a:gd name="T39" fmla="*/ 2147483647 h 565"/>
              <a:gd name="T40" fmla="*/ 2147483647 w 338"/>
              <a:gd name="T41" fmla="*/ 2147483647 h 565"/>
              <a:gd name="T42" fmla="*/ 0 w 338"/>
              <a:gd name="T43" fmla="*/ 2147483647 h 565"/>
              <a:gd name="T44" fmla="*/ 2147483647 w 338"/>
              <a:gd name="T45" fmla="*/ 2147483647 h 5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8"/>
              <a:gd name="T70" fmla="*/ 0 h 565"/>
              <a:gd name="T71" fmla="*/ 338 w 338"/>
              <a:gd name="T72" fmla="*/ 565 h 5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8" h="565">
                <a:moveTo>
                  <a:pt x="12" y="565"/>
                </a:moveTo>
                <a:lnTo>
                  <a:pt x="21" y="548"/>
                </a:lnTo>
                <a:lnTo>
                  <a:pt x="86" y="544"/>
                </a:lnTo>
                <a:lnTo>
                  <a:pt x="139" y="527"/>
                </a:lnTo>
                <a:lnTo>
                  <a:pt x="192" y="495"/>
                </a:lnTo>
                <a:lnTo>
                  <a:pt x="235" y="493"/>
                </a:lnTo>
                <a:lnTo>
                  <a:pt x="285" y="412"/>
                </a:lnTo>
                <a:lnTo>
                  <a:pt x="300" y="417"/>
                </a:lnTo>
                <a:lnTo>
                  <a:pt x="338" y="389"/>
                </a:lnTo>
                <a:lnTo>
                  <a:pt x="328" y="368"/>
                </a:lnTo>
                <a:lnTo>
                  <a:pt x="332" y="357"/>
                </a:lnTo>
                <a:lnTo>
                  <a:pt x="294" y="8"/>
                </a:lnTo>
                <a:lnTo>
                  <a:pt x="290" y="0"/>
                </a:lnTo>
                <a:lnTo>
                  <a:pt x="89" y="23"/>
                </a:lnTo>
                <a:lnTo>
                  <a:pt x="52" y="42"/>
                </a:lnTo>
                <a:lnTo>
                  <a:pt x="17" y="32"/>
                </a:lnTo>
                <a:lnTo>
                  <a:pt x="42" y="319"/>
                </a:lnTo>
                <a:lnTo>
                  <a:pt x="36" y="377"/>
                </a:lnTo>
                <a:lnTo>
                  <a:pt x="52" y="412"/>
                </a:lnTo>
                <a:lnTo>
                  <a:pt x="34" y="476"/>
                </a:lnTo>
                <a:lnTo>
                  <a:pt x="12" y="504"/>
                </a:lnTo>
                <a:lnTo>
                  <a:pt x="0" y="552"/>
                </a:lnTo>
                <a:lnTo>
                  <a:pt x="12" y="565"/>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32" name="Freeform 94"/>
          <p:cNvSpPr>
            <a:spLocks/>
          </p:cNvSpPr>
          <p:nvPr/>
        </p:nvSpPr>
        <p:spPr bwMode="auto">
          <a:xfrm>
            <a:off x="5751513" y="3179763"/>
            <a:ext cx="1252537" cy="625475"/>
          </a:xfrm>
          <a:custGeom>
            <a:avLst/>
            <a:gdLst>
              <a:gd name="T0" fmla="*/ 2147483647 w 789"/>
              <a:gd name="T1" fmla="*/ 2147483647 h 394"/>
              <a:gd name="T2" fmla="*/ 2147483647 w 789"/>
              <a:gd name="T3" fmla="*/ 2147483647 h 394"/>
              <a:gd name="T4" fmla="*/ 2147483647 w 789"/>
              <a:gd name="T5" fmla="*/ 2147483647 h 394"/>
              <a:gd name="T6" fmla="*/ 2147483647 w 789"/>
              <a:gd name="T7" fmla="*/ 2147483647 h 394"/>
              <a:gd name="T8" fmla="*/ 2147483647 w 789"/>
              <a:gd name="T9" fmla="*/ 2147483647 h 394"/>
              <a:gd name="T10" fmla="*/ 2147483647 w 789"/>
              <a:gd name="T11" fmla="*/ 2147483647 h 394"/>
              <a:gd name="T12" fmla="*/ 2147483647 w 789"/>
              <a:gd name="T13" fmla="*/ 2147483647 h 394"/>
              <a:gd name="T14" fmla="*/ 2147483647 w 789"/>
              <a:gd name="T15" fmla="*/ 2147483647 h 394"/>
              <a:gd name="T16" fmla="*/ 2147483647 w 789"/>
              <a:gd name="T17" fmla="*/ 2147483647 h 394"/>
              <a:gd name="T18" fmla="*/ 2147483647 w 789"/>
              <a:gd name="T19" fmla="*/ 2147483647 h 394"/>
              <a:gd name="T20" fmla="*/ 2147483647 w 789"/>
              <a:gd name="T21" fmla="*/ 2147483647 h 394"/>
              <a:gd name="T22" fmla="*/ 2147483647 w 789"/>
              <a:gd name="T23" fmla="*/ 2147483647 h 394"/>
              <a:gd name="T24" fmla="*/ 2147483647 w 789"/>
              <a:gd name="T25" fmla="*/ 2147483647 h 394"/>
              <a:gd name="T26" fmla="*/ 2147483647 w 789"/>
              <a:gd name="T27" fmla="*/ 2147483647 h 394"/>
              <a:gd name="T28" fmla="*/ 2147483647 w 789"/>
              <a:gd name="T29" fmla="*/ 2147483647 h 394"/>
              <a:gd name="T30" fmla="*/ 2147483647 w 789"/>
              <a:gd name="T31" fmla="*/ 2147483647 h 394"/>
              <a:gd name="T32" fmla="*/ 2147483647 w 789"/>
              <a:gd name="T33" fmla="*/ 2147483647 h 394"/>
              <a:gd name="T34" fmla="*/ 2147483647 w 789"/>
              <a:gd name="T35" fmla="*/ 2147483647 h 394"/>
              <a:gd name="T36" fmla="*/ 2147483647 w 789"/>
              <a:gd name="T37" fmla="*/ 2147483647 h 394"/>
              <a:gd name="T38" fmla="*/ 2147483647 w 789"/>
              <a:gd name="T39" fmla="*/ 2147483647 h 394"/>
              <a:gd name="T40" fmla="*/ 2147483647 w 789"/>
              <a:gd name="T41" fmla="*/ 0 h 394"/>
              <a:gd name="T42" fmla="*/ 2147483647 w 789"/>
              <a:gd name="T43" fmla="*/ 2147483647 h 394"/>
              <a:gd name="T44" fmla="*/ 2147483647 w 789"/>
              <a:gd name="T45" fmla="*/ 2147483647 h 394"/>
              <a:gd name="T46" fmla="*/ 2147483647 w 789"/>
              <a:gd name="T47" fmla="*/ 2147483647 h 394"/>
              <a:gd name="T48" fmla="*/ 2147483647 w 789"/>
              <a:gd name="T49" fmla="*/ 2147483647 h 394"/>
              <a:gd name="T50" fmla="*/ 2147483647 w 789"/>
              <a:gd name="T51" fmla="*/ 2147483647 h 394"/>
              <a:gd name="T52" fmla="*/ 2147483647 w 789"/>
              <a:gd name="T53" fmla="*/ 2147483647 h 394"/>
              <a:gd name="T54" fmla="*/ 2147483647 w 789"/>
              <a:gd name="T55" fmla="*/ 2147483647 h 394"/>
              <a:gd name="T56" fmla="*/ 2147483647 w 789"/>
              <a:gd name="T57" fmla="*/ 2147483647 h 394"/>
              <a:gd name="T58" fmla="*/ 2147483647 w 789"/>
              <a:gd name="T59" fmla="*/ 2147483647 h 394"/>
              <a:gd name="T60" fmla="*/ 2147483647 w 789"/>
              <a:gd name="T61" fmla="*/ 2147483647 h 394"/>
              <a:gd name="T62" fmla="*/ 2147483647 w 789"/>
              <a:gd name="T63" fmla="*/ 2147483647 h 394"/>
              <a:gd name="T64" fmla="*/ 2147483647 w 789"/>
              <a:gd name="T65" fmla="*/ 2147483647 h 394"/>
              <a:gd name="T66" fmla="*/ 2147483647 w 789"/>
              <a:gd name="T67" fmla="*/ 2147483647 h 394"/>
              <a:gd name="T68" fmla="*/ 2147483647 w 789"/>
              <a:gd name="T69" fmla="*/ 2147483647 h 394"/>
              <a:gd name="T70" fmla="*/ 0 w 789"/>
              <a:gd name="T71" fmla="*/ 2147483647 h 394"/>
              <a:gd name="T72" fmla="*/ 2147483647 w 789"/>
              <a:gd name="T73" fmla="*/ 2147483647 h 3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9"/>
              <a:gd name="T112" fmla="*/ 0 h 394"/>
              <a:gd name="T113" fmla="*/ 789 w 789"/>
              <a:gd name="T114" fmla="*/ 394 h 3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9" h="394">
                <a:moveTo>
                  <a:pt x="4" y="373"/>
                </a:moveTo>
                <a:lnTo>
                  <a:pt x="23" y="371"/>
                </a:lnTo>
                <a:lnTo>
                  <a:pt x="29" y="329"/>
                </a:lnTo>
                <a:lnTo>
                  <a:pt x="17" y="328"/>
                </a:lnTo>
                <a:lnTo>
                  <a:pt x="42" y="293"/>
                </a:lnTo>
                <a:lnTo>
                  <a:pt x="91" y="309"/>
                </a:lnTo>
                <a:lnTo>
                  <a:pt x="99" y="261"/>
                </a:lnTo>
                <a:lnTo>
                  <a:pt x="133" y="248"/>
                </a:lnTo>
                <a:lnTo>
                  <a:pt x="127" y="239"/>
                </a:lnTo>
                <a:lnTo>
                  <a:pt x="146" y="193"/>
                </a:lnTo>
                <a:lnTo>
                  <a:pt x="211" y="189"/>
                </a:lnTo>
                <a:lnTo>
                  <a:pt x="264" y="172"/>
                </a:lnTo>
                <a:lnTo>
                  <a:pt x="298" y="149"/>
                </a:lnTo>
                <a:lnTo>
                  <a:pt x="317" y="140"/>
                </a:lnTo>
                <a:lnTo>
                  <a:pt x="360" y="138"/>
                </a:lnTo>
                <a:lnTo>
                  <a:pt x="410" y="57"/>
                </a:lnTo>
                <a:lnTo>
                  <a:pt x="425" y="62"/>
                </a:lnTo>
                <a:lnTo>
                  <a:pt x="463" y="34"/>
                </a:lnTo>
                <a:lnTo>
                  <a:pt x="453" y="13"/>
                </a:lnTo>
                <a:lnTo>
                  <a:pt x="457" y="2"/>
                </a:lnTo>
                <a:lnTo>
                  <a:pt x="491" y="0"/>
                </a:lnTo>
                <a:lnTo>
                  <a:pt x="514" y="7"/>
                </a:lnTo>
                <a:lnTo>
                  <a:pt x="582" y="47"/>
                </a:lnTo>
                <a:lnTo>
                  <a:pt x="632" y="45"/>
                </a:lnTo>
                <a:lnTo>
                  <a:pt x="654" y="30"/>
                </a:lnTo>
                <a:lnTo>
                  <a:pt x="709" y="64"/>
                </a:lnTo>
                <a:lnTo>
                  <a:pt x="726" y="129"/>
                </a:lnTo>
                <a:lnTo>
                  <a:pt x="789" y="174"/>
                </a:lnTo>
                <a:lnTo>
                  <a:pt x="759" y="210"/>
                </a:lnTo>
                <a:lnTo>
                  <a:pt x="706" y="261"/>
                </a:lnTo>
                <a:lnTo>
                  <a:pt x="704" y="273"/>
                </a:lnTo>
                <a:lnTo>
                  <a:pt x="626" y="322"/>
                </a:lnTo>
                <a:lnTo>
                  <a:pt x="190" y="364"/>
                </a:lnTo>
                <a:lnTo>
                  <a:pt x="142" y="360"/>
                </a:lnTo>
                <a:lnTo>
                  <a:pt x="144" y="383"/>
                </a:lnTo>
                <a:lnTo>
                  <a:pt x="0" y="394"/>
                </a:lnTo>
                <a:lnTo>
                  <a:pt x="4" y="373"/>
                </a:lnTo>
                <a:close/>
              </a:path>
            </a:pathLst>
          </a:custGeom>
          <a:solidFill>
            <a:srgbClr val="FFFFFF"/>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33" name="Freeform 95"/>
          <p:cNvSpPr>
            <a:spLocks/>
          </p:cNvSpPr>
          <p:nvPr/>
        </p:nvSpPr>
        <p:spPr bwMode="auto">
          <a:xfrm>
            <a:off x="5613400" y="3644900"/>
            <a:ext cx="1474788" cy="488950"/>
          </a:xfrm>
          <a:custGeom>
            <a:avLst/>
            <a:gdLst>
              <a:gd name="T0" fmla="*/ 2147483647 w 929"/>
              <a:gd name="T1" fmla="*/ 2147483647 h 308"/>
              <a:gd name="T2" fmla="*/ 2147483647 w 929"/>
              <a:gd name="T3" fmla="*/ 2147483647 h 308"/>
              <a:gd name="T4" fmla="*/ 2147483647 w 929"/>
              <a:gd name="T5" fmla="*/ 2147483647 h 308"/>
              <a:gd name="T6" fmla="*/ 2147483647 w 929"/>
              <a:gd name="T7" fmla="*/ 2147483647 h 308"/>
              <a:gd name="T8" fmla="*/ 2147483647 w 929"/>
              <a:gd name="T9" fmla="*/ 2147483647 h 308"/>
              <a:gd name="T10" fmla="*/ 2147483647 w 929"/>
              <a:gd name="T11" fmla="*/ 2147483647 h 308"/>
              <a:gd name="T12" fmla="*/ 2147483647 w 929"/>
              <a:gd name="T13" fmla="*/ 2147483647 h 308"/>
              <a:gd name="T14" fmla="*/ 2147483647 w 929"/>
              <a:gd name="T15" fmla="*/ 2147483647 h 308"/>
              <a:gd name="T16" fmla="*/ 2147483647 w 929"/>
              <a:gd name="T17" fmla="*/ 2147483647 h 308"/>
              <a:gd name="T18" fmla="*/ 2147483647 w 929"/>
              <a:gd name="T19" fmla="*/ 2147483647 h 308"/>
              <a:gd name="T20" fmla="*/ 2147483647 w 929"/>
              <a:gd name="T21" fmla="*/ 2147483647 h 308"/>
              <a:gd name="T22" fmla="*/ 2147483647 w 929"/>
              <a:gd name="T23" fmla="*/ 2147483647 h 308"/>
              <a:gd name="T24" fmla="*/ 2147483647 w 929"/>
              <a:gd name="T25" fmla="*/ 0 h 308"/>
              <a:gd name="T26" fmla="*/ 2147483647 w 929"/>
              <a:gd name="T27" fmla="*/ 2147483647 h 308"/>
              <a:gd name="T28" fmla="*/ 2147483647 w 929"/>
              <a:gd name="T29" fmla="*/ 2147483647 h 308"/>
              <a:gd name="T30" fmla="*/ 2147483647 w 929"/>
              <a:gd name="T31" fmla="*/ 2147483647 h 308"/>
              <a:gd name="T32" fmla="*/ 2147483647 w 929"/>
              <a:gd name="T33" fmla="*/ 2147483647 h 308"/>
              <a:gd name="T34" fmla="*/ 2147483647 w 929"/>
              <a:gd name="T35" fmla="*/ 2147483647 h 308"/>
              <a:gd name="T36" fmla="*/ 2147483647 w 929"/>
              <a:gd name="T37" fmla="*/ 2147483647 h 308"/>
              <a:gd name="T38" fmla="*/ 2147483647 w 929"/>
              <a:gd name="T39" fmla="*/ 2147483647 h 308"/>
              <a:gd name="T40" fmla="*/ 2147483647 w 929"/>
              <a:gd name="T41" fmla="*/ 2147483647 h 308"/>
              <a:gd name="T42" fmla="*/ 2147483647 w 929"/>
              <a:gd name="T43" fmla="*/ 2147483647 h 308"/>
              <a:gd name="T44" fmla="*/ 0 w 929"/>
              <a:gd name="T45" fmla="*/ 2147483647 h 308"/>
              <a:gd name="T46" fmla="*/ 2147483647 w 929"/>
              <a:gd name="T47" fmla="*/ 2147483647 h 3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9"/>
              <a:gd name="T73" fmla="*/ 0 h 308"/>
              <a:gd name="T74" fmla="*/ 929 w 929"/>
              <a:gd name="T75" fmla="*/ 308 h 3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9" h="308">
                <a:moveTo>
                  <a:pt x="17" y="253"/>
                </a:moveTo>
                <a:lnTo>
                  <a:pt x="11" y="249"/>
                </a:lnTo>
                <a:lnTo>
                  <a:pt x="38" y="228"/>
                </a:lnTo>
                <a:lnTo>
                  <a:pt x="64" y="181"/>
                </a:lnTo>
                <a:lnTo>
                  <a:pt x="55" y="169"/>
                </a:lnTo>
                <a:lnTo>
                  <a:pt x="68" y="146"/>
                </a:lnTo>
                <a:lnTo>
                  <a:pt x="68" y="120"/>
                </a:lnTo>
                <a:lnTo>
                  <a:pt x="87" y="101"/>
                </a:lnTo>
                <a:lnTo>
                  <a:pt x="231" y="90"/>
                </a:lnTo>
                <a:lnTo>
                  <a:pt x="229" y="67"/>
                </a:lnTo>
                <a:lnTo>
                  <a:pt x="277" y="71"/>
                </a:lnTo>
                <a:lnTo>
                  <a:pt x="713" y="29"/>
                </a:lnTo>
                <a:lnTo>
                  <a:pt x="929" y="0"/>
                </a:lnTo>
                <a:lnTo>
                  <a:pt x="891" y="74"/>
                </a:lnTo>
                <a:lnTo>
                  <a:pt x="832" y="88"/>
                </a:lnTo>
                <a:lnTo>
                  <a:pt x="804" y="126"/>
                </a:lnTo>
                <a:lnTo>
                  <a:pt x="698" y="186"/>
                </a:lnTo>
                <a:lnTo>
                  <a:pt x="692" y="209"/>
                </a:lnTo>
                <a:lnTo>
                  <a:pt x="666" y="222"/>
                </a:lnTo>
                <a:lnTo>
                  <a:pt x="666" y="253"/>
                </a:lnTo>
                <a:lnTo>
                  <a:pt x="521" y="270"/>
                </a:lnTo>
                <a:lnTo>
                  <a:pt x="233" y="294"/>
                </a:lnTo>
                <a:lnTo>
                  <a:pt x="0" y="308"/>
                </a:lnTo>
                <a:lnTo>
                  <a:pt x="17" y="253"/>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34" name="Freeform 96"/>
          <p:cNvSpPr>
            <a:spLocks/>
          </p:cNvSpPr>
          <p:nvPr/>
        </p:nvSpPr>
        <p:spPr bwMode="auto">
          <a:xfrm>
            <a:off x="5411788" y="4111625"/>
            <a:ext cx="614362" cy="1035050"/>
          </a:xfrm>
          <a:custGeom>
            <a:avLst/>
            <a:gdLst>
              <a:gd name="T0" fmla="*/ 2147483647 w 387"/>
              <a:gd name="T1" fmla="*/ 2147483647 h 652"/>
              <a:gd name="T2" fmla="*/ 2147483647 w 387"/>
              <a:gd name="T3" fmla="*/ 2147483647 h 652"/>
              <a:gd name="T4" fmla="*/ 2147483647 w 387"/>
              <a:gd name="T5" fmla="*/ 2147483647 h 652"/>
              <a:gd name="T6" fmla="*/ 2147483647 w 387"/>
              <a:gd name="T7" fmla="*/ 2147483647 h 652"/>
              <a:gd name="T8" fmla="*/ 2147483647 w 387"/>
              <a:gd name="T9" fmla="*/ 2147483647 h 652"/>
              <a:gd name="T10" fmla="*/ 2147483647 w 387"/>
              <a:gd name="T11" fmla="*/ 2147483647 h 652"/>
              <a:gd name="T12" fmla="*/ 2147483647 w 387"/>
              <a:gd name="T13" fmla="*/ 2147483647 h 652"/>
              <a:gd name="T14" fmla="*/ 2147483647 w 387"/>
              <a:gd name="T15" fmla="*/ 2147483647 h 652"/>
              <a:gd name="T16" fmla="*/ 2147483647 w 387"/>
              <a:gd name="T17" fmla="*/ 2147483647 h 652"/>
              <a:gd name="T18" fmla="*/ 2147483647 w 387"/>
              <a:gd name="T19" fmla="*/ 0 h 652"/>
              <a:gd name="T20" fmla="*/ 2147483647 w 387"/>
              <a:gd name="T21" fmla="*/ 2147483647 h 652"/>
              <a:gd name="T22" fmla="*/ 2147483647 w 387"/>
              <a:gd name="T23" fmla="*/ 2147483647 h 652"/>
              <a:gd name="T24" fmla="*/ 2147483647 w 387"/>
              <a:gd name="T25" fmla="*/ 2147483647 h 652"/>
              <a:gd name="T26" fmla="*/ 2147483647 w 387"/>
              <a:gd name="T27" fmla="*/ 2147483647 h 652"/>
              <a:gd name="T28" fmla="*/ 2147483647 w 387"/>
              <a:gd name="T29" fmla="*/ 2147483647 h 652"/>
              <a:gd name="T30" fmla="*/ 2147483647 w 387"/>
              <a:gd name="T31" fmla="*/ 2147483647 h 652"/>
              <a:gd name="T32" fmla="*/ 2147483647 w 387"/>
              <a:gd name="T33" fmla="*/ 2147483647 h 652"/>
              <a:gd name="T34" fmla="*/ 2147483647 w 387"/>
              <a:gd name="T35" fmla="*/ 2147483647 h 652"/>
              <a:gd name="T36" fmla="*/ 0 w 387"/>
              <a:gd name="T37" fmla="*/ 2147483647 h 652"/>
              <a:gd name="T38" fmla="*/ 2147483647 w 387"/>
              <a:gd name="T39" fmla="*/ 2147483647 h 6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7"/>
              <a:gd name="T61" fmla="*/ 0 h 652"/>
              <a:gd name="T62" fmla="*/ 387 w 387"/>
              <a:gd name="T63" fmla="*/ 652 h 6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7" h="652">
                <a:moveTo>
                  <a:pt x="27" y="455"/>
                </a:moveTo>
                <a:lnTo>
                  <a:pt x="64" y="406"/>
                </a:lnTo>
                <a:lnTo>
                  <a:pt x="53" y="393"/>
                </a:lnTo>
                <a:lnTo>
                  <a:pt x="38" y="286"/>
                </a:lnTo>
                <a:lnTo>
                  <a:pt x="32" y="214"/>
                </a:lnTo>
                <a:lnTo>
                  <a:pt x="59" y="135"/>
                </a:lnTo>
                <a:lnTo>
                  <a:pt x="100" y="80"/>
                </a:lnTo>
                <a:lnTo>
                  <a:pt x="97" y="65"/>
                </a:lnTo>
                <a:lnTo>
                  <a:pt x="127" y="14"/>
                </a:lnTo>
                <a:lnTo>
                  <a:pt x="360" y="0"/>
                </a:lnTo>
                <a:lnTo>
                  <a:pt x="372" y="12"/>
                </a:lnTo>
                <a:lnTo>
                  <a:pt x="360" y="417"/>
                </a:lnTo>
                <a:lnTo>
                  <a:pt x="387" y="613"/>
                </a:lnTo>
                <a:lnTo>
                  <a:pt x="377" y="622"/>
                </a:lnTo>
                <a:lnTo>
                  <a:pt x="328" y="611"/>
                </a:lnTo>
                <a:lnTo>
                  <a:pt x="252" y="652"/>
                </a:lnTo>
                <a:lnTo>
                  <a:pt x="214" y="590"/>
                </a:lnTo>
                <a:lnTo>
                  <a:pt x="220" y="544"/>
                </a:lnTo>
                <a:lnTo>
                  <a:pt x="0" y="554"/>
                </a:lnTo>
                <a:lnTo>
                  <a:pt x="27" y="455"/>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35" name="Freeform 97"/>
          <p:cNvSpPr>
            <a:spLocks/>
          </p:cNvSpPr>
          <p:nvPr/>
        </p:nvSpPr>
        <p:spPr bwMode="auto">
          <a:xfrm>
            <a:off x="5983288" y="4073525"/>
            <a:ext cx="658812" cy="1042988"/>
          </a:xfrm>
          <a:custGeom>
            <a:avLst/>
            <a:gdLst>
              <a:gd name="T0" fmla="*/ 2147483647 w 415"/>
              <a:gd name="T1" fmla="*/ 2147483647 h 657"/>
              <a:gd name="T2" fmla="*/ 0 w 415"/>
              <a:gd name="T3" fmla="*/ 2147483647 h 657"/>
              <a:gd name="T4" fmla="*/ 2147483647 w 415"/>
              <a:gd name="T5" fmla="*/ 2147483647 h 657"/>
              <a:gd name="T6" fmla="*/ 2147483647 w 415"/>
              <a:gd name="T7" fmla="*/ 2147483647 h 657"/>
              <a:gd name="T8" fmla="*/ 2147483647 w 415"/>
              <a:gd name="T9" fmla="*/ 2147483647 h 657"/>
              <a:gd name="T10" fmla="*/ 2147483647 w 415"/>
              <a:gd name="T11" fmla="*/ 2147483647 h 657"/>
              <a:gd name="T12" fmla="*/ 2147483647 w 415"/>
              <a:gd name="T13" fmla="*/ 2147483647 h 657"/>
              <a:gd name="T14" fmla="*/ 2147483647 w 415"/>
              <a:gd name="T15" fmla="*/ 2147483647 h 657"/>
              <a:gd name="T16" fmla="*/ 2147483647 w 415"/>
              <a:gd name="T17" fmla="*/ 2147483647 h 657"/>
              <a:gd name="T18" fmla="*/ 2147483647 w 415"/>
              <a:gd name="T19" fmla="*/ 2147483647 h 657"/>
              <a:gd name="T20" fmla="*/ 2147483647 w 415"/>
              <a:gd name="T21" fmla="*/ 2147483647 h 657"/>
              <a:gd name="T22" fmla="*/ 2147483647 w 415"/>
              <a:gd name="T23" fmla="*/ 2147483647 h 657"/>
              <a:gd name="T24" fmla="*/ 2147483647 w 415"/>
              <a:gd name="T25" fmla="*/ 2147483647 h 657"/>
              <a:gd name="T26" fmla="*/ 2147483647 w 415"/>
              <a:gd name="T27" fmla="*/ 2147483647 h 657"/>
              <a:gd name="T28" fmla="*/ 2147483647 w 415"/>
              <a:gd name="T29" fmla="*/ 2147483647 h 657"/>
              <a:gd name="T30" fmla="*/ 2147483647 w 415"/>
              <a:gd name="T31" fmla="*/ 2147483647 h 657"/>
              <a:gd name="T32" fmla="*/ 2147483647 w 415"/>
              <a:gd name="T33" fmla="*/ 2147483647 h 657"/>
              <a:gd name="T34" fmla="*/ 2147483647 w 415"/>
              <a:gd name="T35" fmla="*/ 0 h 657"/>
              <a:gd name="T36" fmla="*/ 0 w 415"/>
              <a:gd name="T37" fmla="*/ 2147483647 h 657"/>
              <a:gd name="T38" fmla="*/ 2147483647 w 415"/>
              <a:gd name="T39" fmla="*/ 2147483647 h 6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5"/>
              <a:gd name="T61" fmla="*/ 0 h 657"/>
              <a:gd name="T62" fmla="*/ 415 w 415"/>
              <a:gd name="T63" fmla="*/ 657 h 6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5" h="657">
                <a:moveTo>
                  <a:pt x="12" y="36"/>
                </a:moveTo>
                <a:lnTo>
                  <a:pt x="0" y="441"/>
                </a:lnTo>
                <a:lnTo>
                  <a:pt x="27" y="637"/>
                </a:lnTo>
                <a:lnTo>
                  <a:pt x="55" y="644"/>
                </a:lnTo>
                <a:lnTo>
                  <a:pt x="82" y="629"/>
                </a:lnTo>
                <a:lnTo>
                  <a:pt x="97" y="644"/>
                </a:lnTo>
                <a:lnTo>
                  <a:pt x="74" y="657"/>
                </a:lnTo>
                <a:lnTo>
                  <a:pt x="131" y="642"/>
                </a:lnTo>
                <a:lnTo>
                  <a:pt x="142" y="625"/>
                </a:lnTo>
                <a:lnTo>
                  <a:pt x="135" y="614"/>
                </a:lnTo>
                <a:lnTo>
                  <a:pt x="139" y="597"/>
                </a:lnTo>
                <a:lnTo>
                  <a:pt x="112" y="572"/>
                </a:lnTo>
                <a:lnTo>
                  <a:pt x="112" y="551"/>
                </a:lnTo>
                <a:lnTo>
                  <a:pt x="415" y="525"/>
                </a:lnTo>
                <a:lnTo>
                  <a:pt x="391" y="420"/>
                </a:lnTo>
                <a:lnTo>
                  <a:pt x="406" y="358"/>
                </a:lnTo>
                <a:lnTo>
                  <a:pt x="368" y="276"/>
                </a:lnTo>
                <a:lnTo>
                  <a:pt x="288" y="0"/>
                </a:lnTo>
                <a:lnTo>
                  <a:pt x="0" y="24"/>
                </a:lnTo>
                <a:lnTo>
                  <a:pt x="12" y="36"/>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36" name="Freeform 98"/>
          <p:cNvSpPr>
            <a:spLocks/>
          </p:cNvSpPr>
          <p:nvPr/>
        </p:nvSpPr>
        <p:spPr bwMode="auto">
          <a:xfrm>
            <a:off x="6440488" y="4019550"/>
            <a:ext cx="930275" cy="952500"/>
          </a:xfrm>
          <a:custGeom>
            <a:avLst/>
            <a:gdLst>
              <a:gd name="T0" fmla="*/ 2147483647 w 586"/>
              <a:gd name="T1" fmla="*/ 2147483647 h 600"/>
              <a:gd name="T2" fmla="*/ 2147483647 w 586"/>
              <a:gd name="T3" fmla="*/ 2147483647 h 600"/>
              <a:gd name="T4" fmla="*/ 2147483647 w 586"/>
              <a:gd name="T5" fmla="*/ 2147483647 h 600"/>
              <a:gd name="T6" fmla="*/ 2147483647 w 586"/>
              <a:gd name="T7" fmla="*/ 2147483647 h 600"/>
              <a:gd name="T8" fmla="*/ 2147483647 w 586"/>
              <a:gd name="T9" fmla="*/ 2147483647 h 600"/>
              <a:gd name="T10" fmla="*/ 2147483647 w 586"/>
              <a:gd name="T11" fmla="*/ 2147483647 h 600"/>
              <a:gd name="T12" fmla="*/ 2147483647 w 586"/>
              <a:gd name="T13" fmla="*/ 2147483647 h 600"/>
              <a:gd name="T14" fmla="*/ 2147483647 w 586"/>
              <a:gd name="T15" fmla="*/ 2147483647 h 600"/>
              <a:gd name="T16" fmla="*/ 2147483647 w 586"/>
              <a:gd name="T17" fmla="*/ 2147483647 h 600"/>
              <a:gd name="T18" fmla="*/ 2147483647 w 586"/>
              <a:gd name="T19" fmla="*/ 2147483647 h 600"/>
              <a:gd name="T20" fmla="*/ 2147483647 w 586"/>
              <a:gd name="T21" fmla="*/ 2147483647 h 600"/>
              <a:gd name="T22" fmla="*/ 2147483647 w 586"/>
              <a:gd name="T23" fmla="*/ 2147483647 h 600"/>
              <a:gd name="T24" fmla="*/ 2147483647 w 586"/>
              <a:gd name="T25" fmla="*/ 2147483647 h 600"/>
              <a:gd name="T26" fmla="*/ 2147483647 w 586"/>
              <a:gd name="T27" fmla="*/ 2147483647 h 600"/>
              <a:gd name="T28" fmla="*/ 2147483647 w 586"/>
              <a:gd name="T29" fmla="*/ 2147483647 h 600"/>
              <a:gd name="T30" fmla="*/ 2147483647 w 586"/>
              <a:gd name="T31" fmla="*/ 2147483647 h 600"/>
              <a:gd name="T32" fmla="*/ 2147483647 w 586"/>
              <a:gd name="T33" fmla="*/ 2147483647 h 600"/>
              <a:gd name="T34" fmla="*/ 2147483647 w 586"/>
              <a:gd name="T35" fmla="*/ 2147483647 h 600"/>
              <a:gd name="T36" fmla="*/ 2147483647 w 586"/>
              <a:gd name="T37" fmla="*/ 2147483647 h 600"/>
              <a:gd name="T38" fmla="*/ 2147483647 w 586"/>
              <a:gd name="T39" fmla="*/ 0 h 600"/>
              <a:gd name="T40" fmla="*/ 2147483647 w 586"/>
              <a:gd name="T41" fmla="*/ 2147483647 h 600"/>
              <a:gd name="T42" fmla="*/ 0 w 586"/>
              <a:gd name="T43" fmla="*/ 2147483647 h 600"/>
              <a:gd name="T44" fmla="*/ 2147483647 w 586"/>
              <a:gd name="T45" fmla="*/ 2147483647 h 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6"/>
              <a:gd name="T70" fmla="*/ 0 h 600"/>
              <a:gd name="T71" fmla="*/ 586 w 586"/>
              <a:gd name="T72" fmla="*/ 600 h 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6" h="600">
                <a:moveTo>
                  <a:pt x="80" y="310"/>
                </a:moveTo>
                <a:lnTo>
                  <a:pt x="118" y="392"/>
                </a:lnTo>
                <a:lnTo>
                  <a:pt x="103" y="454"/>
                </a:lnTo>
                <a:lnTo>
                  <a:pt x="127" y="559"/>
                </a:lnTo>
                <a:lnTo>
                  <a:pt x="150" y="593"/>
                </a:lnTo>
                <a:lnTo>
                  <a:pt x="463" y="576"/>
                </a:lnTo>
                <a:lnTo>
                  <a:pt x="467" y="597"/>
                </a:lnTo>
                <a:lnTo>
                  <a:pt x="486" y="600"/>
                </a:lnTo>
                <a:lnTo>
                  <a:pt x="478" y="549"/>
                </a:lnTo>
                <a:lnTo>
                  <a:pt x="491" y="536"/>
                </a:lnTo>
                <a:lnTo>
                  <a:pt x="537" y="545"/>
                </a:lnTo>
                <a:lnTo>
                  <a:pt x="545" y="509"/>
                </a:lnTo>
                <a:lnTo>
                  <a:pt x="539" y="462"/>
                </a:lnTo>
                <a:lnTo>
                  <a:pt x="558" y="449"/>
                </a:lnTo>
                <a:lnTo>
                  <a:pt x="586" y="358"/>
                </a:lnTo>
                <a:lnTo>
                  <a:pt x="567" y="354"/>
                </a:lnTo>
                <a:lnTo>
                  <a:pt x="491" y="236"/>
                </a:lnTo>
                <a:lnTo>
                  <a:pt x="327" y="89"/>
                </a:lnTo>
                <a:lnTo>
                  <a:pt x="254" y="43"/>
                </a:lnTo>
                <a:lnTo>
                  <a:pt x="279" y="0"/>
                </a:lnTo>
                <a:lnTo>
                  <a:pt x="145" y="17"/>
                </a:lnTo>
                <a:lnTo>
                  <a:pt x="0" y="34"/>
                </a:lnTo>
                <a:lnTo>
                  <a:pt x="80" y="310"/>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37" name="Freeform 99"/>
          <p:cNvSpPr>
            <a:spLocks/>
          </p:cNvSpPr>
          <p:nvPr/>
        </p:nvSpPr>
        <p:spPr bwMode="auto">
          <a:xfrm>
            <a:off x="6161088" y="4870450"/>
            <a:ext cx="1568450" cy="1158875"/>
          </a:xfrm>
          <a:custGeom>
            <a:avLst/>
            <a:gdLst>
              <a:gd name="T0" fmla="*/ 0 w 988"/>
              <a:gd name="T1" fmla="*/ 2147483647 h 730"/>
              <a:gd name="T2" fmla="*/ 2147483647 w 988"/>
              <a:gd name="T3" fmla="*/ 2147483647 h 730"/>
              <a:gd name="T4" fmla="*/ 2147483647 w 988"/>
              <a:gd name="T5" fmla="*/ 2147483647 h 730"/>
              <a:gd name="T6" fmla="*/ 2147483647 w 988"/>
              <a:gd name="T7" fmla="*/ 2147483647 h 730"/>
              <a:gd name="T8" fmla="*/ 2147483647 w 988"/>
              <a:gd name="T9" fmla="*/ 2147483647 h 730"/>
              <a:gd name="T10" fmla="*/ 2147483647 w 988"/>
              <a:gd name="T11" fmla="*/ 2147483647 h 730"/>
              <a:gd name="T12" fmla="*/ 2147483647 w 988"/>
              <a:gd name="T13" fmla="*/ 2147483647 h 730"/>
              <a:gd name="T14" fmla="*/ 2147483647 w 988"/>
              <a:gd name="T15" fmla="*/ 2147483647 h 730"/>
              <a:gd name="T16" fmla="*/ 2147483647 w 988"/>
              <a:gd name="T17" fmla="*/ 2147483647 h 730"/>
              <a:gd name="T18" fmla="*/ 2147483647 w 988"/>
              <a:gd name="T19" fmla="*/ 2147483647 h 730"/>
              <a:gd name="T20" fmla="*/ 2147483647 w 988"/>
              <a:gd name="T21" fmla="*/ 2147483647 h 730"/>
              <a:gd name="T22" fmla="*/ 2147483647 w 988"/>
              <a:gd name="T23" fmla="*/ 2147483647 h 730"/>
              <a:gd name="T24" fmla="*/ 2147483647 w 988"/>
              <a:gd name="T25" fmla="*/ 2147483647 h 730"/>
              <a:gd name="T26" fmla="*/ 2147483647 w 988"/>
              <a:gd name="T27" fmla="*/ 2147483647 h 730"/>
              <a:gd name="T28" fmla="*/ 2147483647 w 988"/>
              <a:gd name="T29" fmla="*/ 2147483647 h 730"/>
              <a:gd name="T30" fmla="*/ 2147483647 w 988"/>
              <a:gd name="T31" fmla="*/ 2147483647 h 730"/>
              <a:gd name="T32" fmla="*/ 2147483647 w 988"/>
              <a:gd name="T33" fmla="*/ 2147483647 h 730"/>
              <a:gd name="T34" fmla="*/ 2147483647 w 988"/>
              <a:gd name="T35" fmla="*/ 2147483647 h 730"/>
              <a:gd name="T36" fmla="*/ 2147483647 w 988"/>
              <a:gd name="T37" fmla="*/ 2147483647 h 730"/>
              <a:gd name="T38" fmla="*/ 2147483647 w 988"/>
              <a:gd name="T39" fmla="*/ 2147483647 h 730"/>
              <a:gd name="T40" fmla="*/ 2147483647 w 988"/>
              <a:gd name="T41" fmla="*/ 2147483647 h 730"/>
              <a:gd name="T42" fmla="*/ 2147483647 w 988"/>
              <a:gd name="T43" fmla="*/ 2147483647 h 730"/>
              <a:gd name="T44" fmla="*/ 2147483647 w 988"/>
              <a:gd name="T45" fmla="*/ 2147483647 h 730"/>
              <a:gd name="T46" fmla="*/ 2147483647 w 988"/>
              <a:gd name="T47" fmla="*/ 2147483647 h 730"/>
              <a:gd name="T48" fmla="*/ 2147483647 w 988"/>
              <a:gd name="T49" fmla="*/ 2147483647 h 730"/>
              <a:gd name="T50" fmla="*/ 2147483647 w 988"/>
              <a:gd name="T51" fmla="*/ 2147483647 h 730"/>
              <a:gd name="T52" fmla="*/ 2147483647 w 988"/>
              <a:gd name="T53" fmla="*/ 2147483647 h 730"/>
              <a:gd name="T54" fmla="*/ 2147483647 w 988"/>
              <a:gd name="T55" fmla="*/ 2147483647 h 730"/>
              <a:gd name="T56" fmla="*/ 2147483647 w 988"/>
              <a:gd name="T57" fmla="*/ 2147483647 h 730"/>
              <a:gd name="T58" fmla="*/ 2147483647 w 988"/>
              <a:gd name="T59" fmla="*/ 2147483647 h 730"/>
              <a:gd name="T60" fmla="*/ 2147483647 w 988"/>
              <a:gd name="T61" fmla="*/ 2147483647 h 730"/>
              <a:gd name="T62" fmla="*/ 2147483647 w 988"/>
              <a:gd name="T63" fmla="*/ 2147483647 h 730"/>
              <a:gd name="T64" fmla="*/ 2147483647 w 988"/>
              <a:gd name="T65" fmla="*/ 2147483647 h 730"/>
              <a:gd name="T66" fmla="*/ 2147483647 w 988"/>
              <a:gd name="T67" fmla="*/ 2147483647 h 730"/>
              <a:gd name="T68" fmla="*/ 2147483647 w 988"/>
              <a:gd name="T69" fmla="*/ 2147483647 h 730"/>
              <a:gd name="T70" fmla="*/ 2147483647 w 988"/>
              <a:gd name="T71" fmla="*/ 2147483647 h 730"/>
              <a:gd name="T72" fmla="*/ 2147483647 w 988"/>
              <a:gd name="T73" fmla="*/ 2147483647 h 730"/>
              <a:gd name="T74" fmla="*/ 2147483647 w 988"/>
              <a:gd name="T75" fmla="*/ 0 h 730"/>
              <a:gd name="T76" fmla="*/ 2147483647 w 988"/>
              <a:gd name="T77" fmla="*/ 2147483647 h 730"/>
              <a:gd name="T78" fmla="*/ 2147483647 w 988"/>
              <a:gd name="T79" fmla="*/ 2147483647 h 730"/>
              <a:gd name="T80" fmla="*/ 2147483647 w 988"/>
              <a:gd name="T81" fmla="*/ 2147483647 h 730"/>
              <a:gd name="T82" fmla="*/ 2147483647 w 988"/>
              <a:gd name="T83" fmla="*/ 2147483647 h 730"/>
              <a:gd name="T84" fmla="*/ 2147483647 w 988"/>
              <a:gd name="T85" fmla="*/ 2147483647 h 730"/>
              <a:gd name="T86" fmla="*/ 2147483647 w 988"/>
              <a:gd name="T87" fmla="*/ 2147483647 h 730"/>
              <a:gd name="T88" fmla="*/ 0 w 988"/>
              <a:gd name="T89" fmla="*/ 2147483647 h 730"/>
              <a:gd name="T90" fmla="*/ 0 w 988"/>
              <a:gd name="T91" fmla="*/ 2147483647 h 7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8"/>
              <a:gd name="T139" fmla="*/ 0 h 730"/>
              <a:gd name="T140" fmla="*/ 988 w 988"/>
              <a:gd name="T141" fmla="*/ 730 h 7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8" h="730">
                <a:moveTo>
                  <a:pt x="0" y="70"/>
                </a:moveTo>
                <a:lnTo>
                  <a:pt x="27" y="95"/>
                </a:lnTo>
                <a:lnTo>
                  <a:pt x="23" y="112"/>
                </a:lnTo>
                <a:lnTo>
                  <a:pt x="30" y="123"/>
                </a:lnTo>
                <a:lnTo>
                  <a:pt x="19" y="140"/>
                </a:lnTo>
                <a:lnTo>
                  <a:pt x="135" y="100"/>
                </a:lnTo>
                <a:lnTo>
                  <a:pt x="283" y="193"/>
                </a:lnTo>
                <a:lnTo>
                  <a:pt x="404" y="129"/>
                </a:lnTo>
                <a:lnTo>
                  <a:pt x="474" y="144"/>
                </a:lnTo>
                <a:lnTo>
                  <a:pt x="563" y="231"/>
                </a:lnTo>
                <a:lnTo>
                  <a:pt x="595" y="231"/>
                </a:lnTo>
                <a:lnTo>
                  <a:pt x="624" y="292"/>
                </a:lnTo>
                <a:lnTo>
                  <a:pt x="616" y="407"/>
                </a:lnTo>
                <a:lnTo>
                  <a:pt x="637" y="421"/>
                </a:lnTo>
                <a:lnTo>
                  <a:pt x="641" y="400"/>
                </a:lnTo>
                <a:lnTo>
                  <a:pt x="669" y="400"/>
                </a:lnTo>
                <a:lnTo>
                  <a:pt x="641" y="455"/>
                </a:lnTo>
                <a:lnTo>
                  <a:pt x="717" y="531"/>
                </a:lnTo>
                <a:lnTo>
                  <a:pt x="728" y="510"/>
                </a:lnTo>
                <a:lnTo>
                  <a:pt x="734" y="563"/>
                </a:lnTo>
                <a:lnTo>
                  <a:pt x="758" y="574"/>
                </a:lnTo>
                <a:lnTo>
                  <a:pt x="785" y="639"/>
                </a:lnTo>
                <a:lnTo>
                  <a:pt x="812" y="639"/>
                </a:lnTo>
                <a:lnTo>
                  <a:pt x="868" y="699"/>
                </a:lnTo>
                <a:lnTo>
                  <a:pt x="901" y="703"/>
                </a:lnTo>
                <a:lnTo>
                  <a:pt x="901" y="713"/>
                </a:lnTo>
                <a:lnTo>
                  <a:pt x="878" y="730"/>
                </a:lnTo>
                <a:lnTo>
                  <a:pt x="929" y="722"/>
                </a:lnTo>
                <a:lnTo>
                  <a:pt x="961" y="709"/>
                </a:lnTo>
                <a:lnTo>
                  <a:pt x="978" y="624"/>
                </a:lnTo>
                <a:lnTo>
                  <a:pt x="988" y="627"/>
                </a:lnTo>
                <a:lnTo>
                  <a:pt x="980" y="510"/>
                </a:lnTo>
                <a:lnTo>
                  <a:pt x="967" y="476"/>
                </a:lnTo>
                <a:lnTo>
                  <a:pt x="861" y="305"/>
                </a:lnTo>
                <a:lnTo>
                  <a:pt x="777" y="144"/>
                </a:lnTo>
                <a:lnTo>
                  <a:pt x="726" y="11"/>
                </a:lnTo>
                <a:lnTo>
                  <a:pt x="713" y="9"/>
                </a:lnTo>
                <a:lnTo>
                  <a:pt x="667" y="0"/>
                </a:lnTo>
                <a:lnTo>
                  <a:pt x="654" y="13"/>
                </a:lnTo>
                <a:lnTo>
                  <a:pt x="662" y="64"/>
                </a:lnTo>
                <a:lnTo>
                  <a:pt x="643" y="61"/>
                </a:lnTo>
                <a:lnTo>
                  <a:pt x="639" y="40"/>
                </a:lnTo>
                <a:lnTo>
                  <a:pt x="326" y="57"/>
                </a:lnTo>
                <a:lnTo>
                  <a:pt x="303" y="23"/>
                </a:lnTo>
                <a:lnTo>
                  <a:pt x="0" y="49"/>
                </a:lnTo>
                <a:lnTo>
                  <a:pt x="0" y="70"/>
                </a:lnTo>
                <a:close/>
              </a:path>
            </a:pathLst>
          </a:custGeom>
          <a:solidFill>
            <a:srgbClr val="92D05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38" name="Freeform 102"/>
          <p:cNvSpPr>
            <a:spLocks/>
          </p:cNvSpPr>
          <p:nvPr/>
        </p:nvSpPr>
        <p:spPr bwMode="auto">
          <a:xfrm>
            <a:off x="7666038" y="5995988"/>
            <a:ext cx="30162" cy="60325"/>
          </a:xfrm>
          <a:custGeom>
            <a:avLst/>
            <a:gdLst>
              <a:gd name="T0" fmla="*/ 2147483647 w 19"/>
              <a:gd name="T1" fmla="*/ 2147483647 h 38"/>
              <a:gd name="T2" fmla="*/ 2147483647 w 19"/>
              <a:gd name="T3" fmla="*/ 2147483647 h 38"/>
              <a:gd name="T4" fmla="*/ 2147483647 w 19"/>
              <a:gd name="T5" fmla="*/ 0 h 38"/>
              <a:gd name="T6" fmla="*/ 2147483647 w 19"/>
              <a:gd name="T7" fmla="*/ 2147483647 h 38"/>
              <a:gd name="T8" fmla="*/ 0 w 19"/>
              <a:gd name="T9" fmla="*/ 2147483647 h 38"/>
              <a:gd name="T10" fmla="*/ 2147483647 w 19"/>
              <a:gd name="T11" fmla="*/ 2147483647 h 38"/>
              <a:gd name="T12" fmla="*/ 0 60000 65536"/>
              <a:gd name="T13" fmla="*/ 0 60000 65536"/>
              <a:gd name="T14" fmla="*/ 0 60000 65536"/>
              <a:gd name="T15" fmla="*/ 0 60000 65536"/>
              <a:gd name="T16" fmla="*/ 0 60000 65536"/>
              <a:gd name="T17" fmla="*/ 0 60000 65536"/>
              <a:gd name="T18" fmla="*/ 0 w 19"/>
              <a:gd name="T19" fmla="*/ 0 h 38"/>
              <a:gd name="T20" fmla="*/ 19 w 1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9" h="38">
                <a:moveTo>
                  <a:pt x="6" y="38"/>
                </a:moveTo>
                <a:lnTo>
                  <a:pt x="15" y="28"/>
                </a:lnTo>
                <a:lnTo>
                  <a:pt x="19" y="0"/>
                </a:lnTo>
                <a:lnTo>
                  <a:pt x="10" y="26"/>
                </a:lnTo>
                <a:lnTo>
                  <a:pt x="0" y="34"/>
                </a:lnTo>
                <a:lnTo>
                  <a:pt x="6" y="38"/>
                </a:lnTo>
                <a:close/>
              </a:path>
            </a:pathLst>
          </a:custGeom>
          <a:solidFill>
            <a:srgbClr val="DFBBDF"/>
          </a:solidFill>
          <a:ln w="9525">
            <a:noFill/>
            <a:round/>
            <a:headEnd/>
            <a:tailEnd/>
          </a:ln>
        </p:spPr>
        <p:txBody>
          <a:bodyPr/>
          <a:lstStyle/>
          <a:p>
            <a:pPr algn="l"/>
            <a:endParaRPr lang="en-US" smtClean="0">
              <a:solidFill>
                <a:srgbClr val="000000"/>
              </a:solidFill>
              <a:latin typeface="Arial" pitchFamily="34" charset="0"/>
            </a:endParaRPr>
          </a:p>
        </p:txBody>
      </p:sp>
      <p:sp>
        <p:nvSpPr>
          <p:cNvPr id="2139" name="Freeform 103"/>
          <p:cNvSpPr>
            <a:spLocks/>
          </p:cNvSpPr>
          <p:nvPr/>
        </p:nvSpPr>
        <p:spPr bwMode="auto">
          <a:xfrm>
            <a:off x="6416675" y="2484438"/>
            <a:ext cx="725488" cy="796925"/>
          </a:xfrm>
          <a:custGeom>
            <a:avLst/>
            <a:gdLst>
              <a:gd name="T0" fmla="*/ 0 w 457"/>
              <a:gd name="T1" fmla="*/ 2147483647 h 502"/>
              <a:gd name="T2" fmla="*/ 2147483647 w 457"/>
              <a:gd name="T3" fmla="*/ 2147483647 h 502"/>
              <a:gd name="T4" fmla="*/ 2147483647 w 457"/>
              <a:gd name="T5" fmla="*/ 2147483647 h 502"/>
              <a:gd name="T6" fmla="*/ 2147483647 w 457"/>
              <a:gd name="T7" fmla="*/ 2147483647 h 502"/>
              <a:gd name="T8" fmla="*/ 2147483647 w 457"/>
              <a:gd name="T9" fmla="*/ 2147483647 h 502"/>
              <a:gd name="T10" fmla="*/ 2147483647 w 457"/>
              <a:gd name="T11" fmla="*/ 2147483647 h 502"/>
              <a:gd name="T12" fmla="*/ 2147483647 w 457"/>
              <a:gd name="T13" fmla="*/ 2147483647 h 502"/>
              <a:gd name="T14" fmla="*/ 2147483647 w 457"/>
              <a:gd name="T15" fmla="*/ 2147483647 h 502"/>
              <a:gd name="T16" fmla="*/ 2147483647 w 457"/>
              <a:gd name="T17" fmla="*/ 2147483647 h 502"/>
              <a:gd name="T18" fmla="*/ 2147483647 w 457"/>
              <a:gd name="T19" fmla="*/ 2147483647 h 502"/>
              <a:gd name="T20" fmla="*/ 2147483647 w 457"/>
              <a:gd name="T21" fmla="*/ 2147483647 h 502"/>
              <a:gd name="T22" fmla="*/ 2147483647 w 457"/>
              <a:gd name="T23" fmla="*/ 2147483647 h 502"/>
              <a:gd name="T24" fmla="*/ 2147483647 w 457"/>
              <a:gd name="T25" fmla="*/ 2147483647 h 502"/>
              <a:gd name="T26" fmla="*/ 2147483647 w 457"/>
              <a:gd name="T27" fmla="*/ 2147483647 h 502"/>
              <a:gd name="T28" fmla="*/ 2147483647 w 457"/>
              <a:gd name="T29" fmla="*/ 2147483647 h 502"/>
              <a:gd name="T30" fmla="*/ 2147483647 w 457"/>
              <a:gd name="T31" fmla="*/ 0 h 502"/>
              <a:gd name="T32" fmla="*/ 2147483647 w 457"/>
              <a:gd name="T33" fmla="*/ 2147483647 h 502"/>
              <a:gd name="T34" fmla="*/ 2147483647 w 457"/>
              <a:gd name="T35" fmla="*/ 2147483647 h 502"/>
              <a:gd name="T36" fmla="*/ 2147483647 w 457"/>
              <a:gd name="T37" fmla="*/ 2147483647 h 502"/>
              <a:gd name="T38" fmla="*/ 2147483647 w 457"/>
              <a:gd name="T39" fmla="*/ 2147483647 h 502"/>
              <a:gd name="T40" fmla="*/ 2147483647 w 457"/>
              <a:gd name="T41" fmla="*/ 2147483647 h 502"/>
              <a:gd name="T42" fmla="*/ 0 w 457"/>
              <a:gd name="T43" fmla="*/ 2147483647 h 5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7"/>
              <a:gd name="T67" fmla="*/ 0 h 502"/>
              <a:gd name="T68" fmla="*/ 457 w 457"/>
              <a:gd name="T69" fmla="*/ 502 h 5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7" h="502">
                <a:moveTo>
                  <a:pt x="0" y="91"/>
                </a:moveTo>
                <a:lnTo>
                  <a:pt x="38" y="440"/>
                </a:lnTo>
                <a:lnTo>
                  <a:pt x="95" y="445"/>
                </a:lnTo>
                <a:lnTo>
                  <a:pt x="163" y="485"/>
                </a:lnTo>
                <a:lnTo>
                  <a:pt x="213" y="483"/>
                </a:lnTo>
                <a:lnTo>
                  <a:pt x="235" y="468"/>
                </a:lnTo>
                <a:lnTo>
                  <a:pt x="290" y="502"/>
                </a:lnTo>
                <a:lnTo>
                  <a:pt x="323" y="474"/>
                </a:lnTo>
                <a:lnTo>
                  <a:pt x="330" y="419"/>
                </a:lnTo>
                <a:lnTo>
                  <a:pt x="351" y="430"/>
                </a:lnTo>
                <a:lnTo>
                  <a:pt x="362" y="385"/>
                </a:lnTo>
                <a:lnTo>
                  <a:pt x="438" y="318"/>
                </a:lnTo>
                <a:lnTo>
                  <a:pt x="451" y="210"/>
                </a:lnTo>
                <a:lnTo>
                  <a:pt x="442" y="187"/>
                </a:lnTo>
                <a:lnTo>
                  <a:pt x="457" y="176"/>
                </a:lnTo>
                <a:lnTo>
                  <a:pt x="429" y="0"/>
                </a:lnTo>
                <a:lnTo>
                  <a:pt x="351" y="40"/>
                </a:lnTo>
                <a:lnTo>
                  <a:pt x="311" y="81"/>
                </a:lnTo>
                <a:lnTo>
                  <a:pt x="283" y="83"/>
                </a:lnTo>
                <a:lnTo>
                  <a:pt x="239" y="106"/>
                </a:lnTo>
                <a:lnTo>
                  <a:pt x="139" y="72"/>
                </a:lnTo>
                <a:lnTo>
                  <a:pt x="0" y="91"/>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40" name="Freeform 104"/>
          <p:cNvSpPr>
            <a:spLocks/>
          </p:cNvSpPr>
          <p:nvPr/>
        </p:nvSpPr>
        <p:spPr bwMode="auto">
          <a:xfrm>
            <a:off x="6877050" y="2763838"/>
            <a:ext cx="774700" cy="749300"/>
          </a:xfrm>
          <a:custGeom>
            <a:avLst/>
            <a:gdLst>
              <a:gd name="T0" fmla="*/ 0 w 488"/>
              <a:gd name="T1" fmla="*/ 2147483647 h 472"/>
              <a:gd name="T2" fmla="*/ 2147483647 w 488"/>
              <a:gd name="T3" fmla="*/ 2147483647 h 472"/>
              <a:gd name="T4" fmla="*/ 2147483647 w 488"/>
              <a:gd name="T5" fmla="*/ 2147483647 h 472"/>
              <a:gd name="T6" fmla="*/ 2147483647 w 488"/>
              <a:gd name="T7" fmla="*/ 2147483647 h 472"/>
              <a:gd name="T8" fmla="*/ 2147483647 w 488"/>
              <a:gd name="T9" fmla="*/ 2147483647 h 472"/>
              <a:gd name="T10" fmla="*/ 2147483647 w 488"/>
              <a:gd name="T11" fmla="*/ 2147483647 h 472"/>
              <a:gd name="T12" fmla="*/ 2147483647 w 488"/>
              <a:gd name="T13" fmla="*/ 2147483647 h 472"/>
              <a:gd name="T14" fmla="*/ 2147483647 w 488"/>
              <a:gd name="T15" fmla="*/ 2147483647 h 472"/>
              <a:gd name="T16" fmla="*/ 2147483647 w 488"/>
              <a:gd name="T17" fmla="*/ 2147483647 h 472"/>
              <a:gd name="T18" fmla="*/ 2147483647 w 488"/>
              <a:gd name="T19" fmla="*/ 2147483647 h 472"/>
              <a:gd name="T20" fmla="*/ 2147483647 w 488"/>
              <a:gd name="T21" fmla="*/ 2147483647 h 472"/>
              <a:gd name="T22" fmla="*/ 2147483647 w 488"/>
              <a:gd name="T23" fmla="*/ 2147483647 h 472"/>
              <a:gd name="T24" fmla="*/ 2147483647 w 488"/>
              <a:gd name="T25" fmla="*/ 2147483647 h 472"/>
              <a:gd name="T26" fmla="*/ 2147483647 w 488"/>
              <a:gd name="T27" fmla="*/ 2147483647 h 472"/>
              <a:gd name="T28" fmla="*/ 2147483647 w 488"/>
              <a:gd name="T29" fmla="*/ 2147483647 h 472"/>
              <a:gd name="T30" fmla="*/ 2147483647 w 488"/>
              <a:gd name="T31" fmla="*/ 2147483647 h 472"/>
              <a:gd name="T32" fmla="*/ 2147483647 w 488"/>
              <a:gd name="T33" fmla="*/ 2147483647 h 472"/>
              <a:gd name="T34" fmla="*/ 2147483647 w 488"/>
              <a:gd name="T35" fmla="*/ 2147483647 h 472"/>
              <a:gd name="T36" fmla="*/ 2147483647 w 488"/>
              <a:gd name="T37" fmla="*/ 2147483647 h 472"/>
              <a:gd name="T38" fmla="*/ 2147483647 w 488"/>
              <a:gd name="T39" fmla="*/ 0 h 472"/>
              <a:gd name="T40" fmla="*/ 2147483647 w 488"/>
              <a:gd name="T41" fmla="*/ 2147483647 h 472"/>
              <a:gd name="T42" fmla="*/ 2147483647 w 488"/>
              <a:gd name="T43" fmla="*/ 2147483647 h 472"/>
              <a:gd name="T44" fmla="*/ 2147483647 w 488"/>
              <a:gd name="T45" fmla="*/ 2147483647 h 472"/>
              <a:gd name="T46" fmla="*/ 2147483647 w 488"/>
              <a:gd name="T47" fmla="*/ 2147483647 h 472"/>
              <a:gd name="T48" fmla="*/ 2147483647 w 488"/>
              <a:gd name="T49" fmla="*/ 2147483647 h 472"/>
              <a:gd name="T50" fmla="*/ 2147483647 w 488"/>
              <a:gd name="T51" fmla="*/ 2147483647 h 472"/>
              <a:gd name="T52" fmla="*/ 2147483647 w 488"/>
              <a:gd name="T53" fmla="*/ 2147483647 h 472"/>
              <a:gd name="T54" fmla="*/ 0 w 488"/>
              <a:gd name="T55" fmla="*/ 2147483647 h 4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8"/>
              <a:gd name="T85" fmla="*/ 0 h 472"/>
              <a:gd name="T86" fmla="*/ 488 w 488"/>
              <a:gd name="T87" fmla="*/ 472 h 4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8" h="472">
                <a:moveTo>
                  <a:pt x="0" y="326"/>
                </a:moveTo>
                <a:lnTo>
                  <a:pt x="17" y="391"/>
                </a:lnTo>
                <a:lnTo>
                  <a:pt x="80" y="436"/>
                </a:lnTo>
                <a:lnTo>
                  <a:pt x="110" y="472"/>
                </a:lnTo>
                <a:lnTo>
                  <a:pt x="203" y="434"/>
                </a:lnTo>
                <a:lnTo>
                  <a:pt x="245" y="428"/>
                </a:lnTo>
                <a:lnTo>
                  <a:pt x="268" y="400"/>
                </a:lnTo>
                <a:lnTo>
                  <a:pt x="304" y="258"/>
                </a:lnTo>
                <a:lnTo>
                  <a:pt x="343" y="275"/>
                </a:lnTo>
                <a:lnTo>
                  <a:pt x="419" y="121"/>
                </a:lnTo>
                <a:lnTo>
                  <a:pt x="478" y="154"/>
                </a:lnTo>
                <a:lnTo>
                  <a:pt x="488" y="127"/>
                </a:lnTo>
                <a:lnTo>
                  <a:pt x="446" y="93"/>
                </a:lnTo>
                <a:lnTo>
                  <a:pt x="414" y="97"/>
                </a:lnTo>
                <a:lnTo>
                  <a:pt x="402" y="114"/>
                </a:lnTo>
                <a:lnTo>
                  <a:pt x="343" y="131"/>
                </a:lnTo>
                <a:lnTo>
                  <a:pt x="306" y="173"/>
                </a:lnTo>
                <a:lnTo>
                  <a:pt x="294" y="106"/>
                </a:lnTo>
                <a:lnTo>
                  <a:pt x="188" y="123"/>
                </a:lnTo>
                <a:lnTo>
                  <a:pt x="167" y="0"/>
                </a:lnTo>
                <a:lnTo>
                  <a:pt x="152" y="11"/>
                </a:lnTo>
                <a:lnTo>
                  <a:pt x="161" y="34"/>
                </a:lnTo>
                <a:lnTo>
                  <a:pt x="148" y="142"/>
                </a:lnTo>
                <a:lnTo>
                  <a:pt x="72" y="209"/>
                </a:lnTo>
                <a:lnTo>
                  <a:pt x="61" y="254"/>
                </a:lnTo>
                <a:lnTo>
                  <a:pt x="40" y="243"/>
                </a:lnTo>
                <a:lnTo>
                  <a:pt x="33" y="298"/>
                </a:lnTo>
                <a:lnTo>
                  <a:pt x="0" y="326"/>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41" name="Freeform 105"/>
          <p:cNvSpPr>
            <a:spLocks/>
          </p:cNvSpPr>
          <p:nvPr/>
        </p:nvSpPr>
        <p:spPr bwMode="auto">
          <a:xfrm>
            <a:off x="7343775" y="2817813"/>
            <a:ext cx="785813" cy="379412"/>
          </a:xfrm>
          <a:custGeom>
            <a:avLst/>
            <a:gdLst>
              <a:gd name="T0" fmla="*/ 0 w 495"/>
              <a:gd name="T1" fmla="*/ 2147483647 h 239"/>
              <a:gd name="T2" fmla="*/ 2147483647 w 495"/>
              <a:gd name="T3" fmla="*/ 2147483647 h 239"/>
              <a:gd name="T4" fmla="*/ 2147483647 w 495"/>
              <a:gd name="T5" fmla="*/ 2147483647 h 239"/>
              <a:gd name="T6" fmla="*/ 2147483647 w 495"/>
              <a:gd name="T7" fmla="*/ 2147483647 h 239"/>
              <a:gd name="T8" fmla="*/ 2147483647 w 495"/>
              <a:gd name="T9" fmla="*/ 2147483647 h 239"/>
              <a:gd name="T10" fmla="*/ 2147483647 w 495"/>
              <a:gd name="T11" fmla="*/ 2147483647 h 239"/>
              <a:gd name="T12" fmla="*/ 2147483647 w 495"/>
              <a:gd name="T13" fmla="*/ 2147483647 h 239"/>
              <a:gd name="T14" fmla="*/ 2147483647 w 495"/>
              <a:gd name="T15" fmla="*/ 2147483647 h 239"/>
              <a:gd name="T16" fmla="*/ 2147483647 w 495"/>
              <a:gd name="T17" fmla="*/ 2147483647 h 239"/>
              <a:gd name="T18" fmla="*/ 2147483647 w 495"/>
              <a:gd name="T19" fmla="*/ 2147483647 h 239"/>
              <a:gd name="T20" fmla="*/ 2147483647 w 495"/>
              <a:gd name="T21" fmla="*/ 2147483647 h 239"/>
              <a:gd name="T22" fmla="*/ 2147483647 w 495"/>
              <a:gd name="T23" fmla="*/ 2147483647 h 239"/>
              <a:gd name="T24" fmla="*/ 2147483647 w 495"/>
              <a:gd name="T25" fmla="*/ 2147483647 h 239"/>
              <a:gd name="T26" fmla="*/ 2147483647 w 495"/>
              <a:gd name="T27" fmla="*/ 2147483647 h 239"/>
              <a:gd name="T28" fmla="*/ 2147483647 w 495"/>
              <a:gd name="T29" fmla="*/ 2147483647 h 239"/>
              <a:gd name="T30" fmla="*/ 2147483647 w 495"/>
              <a:gd name="T31" fmla="*/ 2147483647 h 239"/>
              <a:gd name="T32" fmla="*/ 2147483647 w 495"/>
              <a:gd name="T33" fmla="*/ 2147483647 h 239"/>
              <a:gd name="T34" fmla="*/ 2147483647 w 495"/>
              <a:gd name="T35" fmla="*/ 2147483647 h 239"/>
              <a:gd name="T36" fmla="*/ 2147483647 w 495"/>
              <a:gd name="T37" fmla="*/ 2147483647 h 239"/>
              <a:gd name="T38" fmla="*/ 2147483647 w 495"/>
              <a:gd name="T39" fmla="*/ 2147483647 h 239"/>
              <a:gd name="T40" fmla="*/ 2147483647 w 495"/>
              <a:gd name="T41" fmla="*/ 2147483647 h 239"/>
              <a:gd name="T42" fmla="*/ 2147483647 w 495"/>
              <a:gd name="T43" fmla="*/ 2147483647 h 239"/>
              <a:gd name="T44" fmla="*/ 2147483647 w 495"/>
              <a:gd name="T45" fmla="*/ 2147483647 h 239"/>
              <a:gd name="T46" fmla="*/ 2147483647 w 495"/>
              <a:gd name="T47" fmla="*/ 2147483647 h 239"/>
              <a:gd name="T48" fmla="*/ 2147483647 w 495"/>
              <a:gd name="T49" fmla="*/ 2147483647 h 239"/>
              <a:gd name="T50" fmla="*/ 2147483647 w 495"/>
              <a:gd name="T51" fmla="*/ 2147483647 h 239"/>
              <a:gd name="T52" fmla="*/ 2147483647 w 495"/>
              <a:gd name="T53" fmla="*/ 2147483647 h 239"/>
              <a:gd name="T54" fmla="*/ 2147483647 w 495"/>
              <a:gd name="T55" fmla="*/ 2147483647 h 239"/>
              <a:gd name="T56" fmla="*/ 2147483647 w 495"/>
              <a:gd name="T57" fmla="*/ 2147483647 h 239"/>
              <a:gd name="T58" fmla="*/ 2147483647 w 495"/>
              <a:gd name="T59" fmla="*/ 2147483647 h 239"/>
              <a:gd name="T60" fmla="*/ 2147483647 w 495"/>
              <a:gd name="T61" fmla="*/ 2147483647 h 239"/>
              <a:gd name="T62" fmla="*/ 2147483647 w 495"/>
              <a:gd name="T63" fmla="*/ 2147483647 h 239"/>
              <a:gd name="T64" fmla="*/ 2147483647 w 495"/>
              <a:gd name="T65" fmla="*/ 2147483647 h 239"/>
              <a:gd name="T66" fmla="*/ 2147483647 w 495"/>
              <a:gd name="T67" fmla="*/ 2147483647 h 239"/>
              <a:gd name="T68" fmla="*/ 2147483647 w 495"/>
              <a:gd name="T69" fmla="*/ 2147483647 h 239"/>
              <a:gd name="T70" fmla="*/ 2147483647 w 495"/>
              <a:gd name="T71" fmla="*/ 2147483647 h 239"/>
              <a:gd name="T72" fmla="*/ 2147483647 w 495"/>
              <a:gd name="T73" fmla="*/ 0 h 239"/>
              <a:gd name="T74" fmla="*/ 0 w 495"/>
              <a:gd name="T75" fmla="*/ 2147483647 h 2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5"/>
              <a:gd name="T115" fmla="*/ 0 h 239"/>
              <a:gd name="T116" fmla="*/ 495 w 495"/>
              <a:gd name="T117" fmla="*/ 239 h 2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5" h="239">
                <a:moveTo>
                  <a:pt x="0" y="72"/>
                </a:moveTo>
                <a:lnTo>
                  <a:pt x="12" y="139"/>
                </a:lnTo>
                <a:lnTo>
                  <a:pt x="49" y="97"/>
                </a:lnTo>
                <a:lnTo>
                  <a:pt x="108" y="80"/>
                </a:lnTo>
                <a:lnTo>
                  <a:pt x="120" y="63"/>
                </a:lnTo>
                <a:lnTo>
                  <a:pt x="152" y="59"/>
                </a:lnTo>
                <a:lnTo>
                  <a:pt x="194" y="93"/>
                </a:lnTo>
                <a:lnTo>
                  <a:pt x="222" y="101"/>
                </a:lnTo>
                <a:lnTo>
                  <a:pt x="275" y="148"/>
                </a:lnTo>
                <a:lnTo>
                  <a:pt x="256" y="194"/>
                </a:lnTo>
                <a:lnTo>
                  <a:pt x="264" y="214"/>
                </a:lnTo>
                <a:lnTo>
                  <a:pt x="286" y="205"/>
                </a:lnTo>
                <a:lnTo>
                  <a:pt x="307" y="205"/>
                </a:lnTo>
                <a:lnTo>
                  <a:pt x="319" y="220"/>
                </a:lnTo>
                <a:lnTo>
                  <a:pt x="343" y="220"/>
                </a:lnTo>
                <a:lnTo>
                  <a:pt x="353" y="214"/>
                </a:lnTo>
                <a:lnTo>
                  <a:pt x="338" y="173"/>
                </a:lnTo>
                <a:lnTo>
                  <a:pt x="334" y="97"/>
                </a:lnTo>
                <a:lnTo>
                  <a:pt x="315" y="86"/>
                </a:lnTo>
                <a:lnTo>
                  <a:pt x="353" y="51"/>
                </a:lnTo>
                <a:lnTo>
                  <a:pt x="355" y="29"/>
                </a:lnTo>
                <a:lnTo>
                  <a:pt x="379" y="31"/>
                </a:lnTo>
                <a:lnTo>
                  <a:pt x="349" y="78"/>
                </a:lnTo>
                <a:lnTo>
                  <a:pt x="366" y="135"/>
                </a:lnTo>
                <a:lnTo>
                  <a:pt x="374" y="150"/>
                </a:lnTo>
                <a:lnTo>
                  <a:pt x="385" y="158"/>
                </a:lnTo>
                <a:lnTo>
                  <a:pt x="362" y="156"/>
                </a:lnTo>
                <a:lnTo>
                  <a:pt x="370" y="192"/>
                </a:lnTo>
                <a:lnTo>
                  <a:pt x="410" y="214"/>
                </a:lnTo>
                <a:lnTo>
                  <a:pt x="419" y="220"/>
                </a:lnTo>
                <a:lnTo>
                  <a:pt x="431" y="220"/>
                </a:lnTo>
                <a:lnTo>
                  <a:pt x="425" y="239"/>
                </a:lnTo>
                <a:lnTo>
                  <a:pt x="474" y="214"/>
                </a:lnTo>
                <a:lnTo>
                  <a:pt x="484" y="184"/>
                </a:lnTo>
                <a:lnTo>
                  <a:pt x="495" y="152"/>
                </a:lnTo>
                <a:lnTo>
                  <a:pt x="425" y="167"/>
                </a:lnTo>
                <a:lnTo>
                  <a:pt x="379" y="0"/>
                </a:lnTo>
                <a:lnTo>
                  <a:pt x="0" y="72"/>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42" name="Freeform 106"/>
          <p:cNvSpPr>
            <a:spLocks/>
          </p:cNvSpPr>
          <p:nvPr/>
        </p:nvSpPr>
        <p:spPr bwMode="auto">
          <a:xfrm>
            <a:off x="6745288" y="2955925"/>
            <a:ext cx="1336675" cy="735013"/>
          </a:xfrm>
          <a:custGeom>
            <a:avLst/>
            <a:gdLst>
              <a:gd name="T0" fmla="*/ 2147483647 w 842"/>
              <a:gd name="T1" fmla="*/ 2147483647 h 463"/>
              <a:gd name="T2" fmla="*/ 2147483647 w 842"/>
              <a:gd name="T3" fmla="*/ 2147483647 h 463"/>
              <a:gd name="T4" fmla="*/ 2147483647 w 842"/>
              <a:gd name="T5" fmla="*/ 2147483647 h 463"/>
              <a:gd name="T6" fmla="*/ 2147483647 w 842"/>
              <a:gd name="T7" fmla="*/ 2147483647 h 463"/>
              <a:gd name="T8" fmla="*/ 2147483647 w 842"/>
              <a:gd name="T9" fmla="*/ 2147483647 h 463"/>
              <a:gd name="T10" fmla="*/ 2147483647 w 842"/>
              <a:gd name="T11" fmla="*/ 2147483647 h 463"/>
              <a:gd name="T12" fmla="*/ 2147483647 w 842"/>
              <a:gd name="T13" fmla="*/ 2147483647 h 463"/>
              <a:gd name="T14" fmla="*/ 2147483647 w 842"/>
              <a:gd name="T15" fmla="*/ 2147483647 h 463"/>
              <a:gd name="T16" fmla="*/ 2147483647 w 842"/>
              <a:gd name="T17" fmla="*/ 2147483647 h 463"/>
              <a:gd name="T18" fmla="*/ 2147483647 w 842"/>
              <a:gd name="T19" fmla="*/ 2147483647 h 463"/>
              <a:gd name="T20" fmla="*/ 2147483647 w 842"/>
              <a:gd name="T21" fmla="*/ 0 h 463"/>
              <a:gd name="T22" fmla="*/ 2147483647 w 842"/>
              <a:gd name="T23" fmla="*/ 2147483647 h 463"/>
              <a:gd name="T24" fmla="*/ 2147483647 w 842"/>
              <a:gd name="T25" fmla="*/ 2147483647 h 463"/>
              <a:gd name="T26" fmla="*/ 2147483647 w 842"/>
              <a:gd name="T27" fmla="*/ 2147483647 h 463"/>
              <a:gd name="T28" fmla="*/ 2147483647 w 842"/>
              <a:gd name="T29" fmla="*/ 2147483647 h 463"/>
              <a:gd name="T30" fmla="*/ 2147483647 w 842"/>
              <a:gd name="T31" fmla="*/ 2147483647 h 463"/>
              <a:gd name="T32" fmla="*/ 2147483647 w 842"/>
              <a:gd name="T33" fmla="*/ 2147483647 h 463"/>
              <a:gd name="T34" fmla="*/ 2147483647 w 842"/>
              <a:gd name="T35" fmla="*/ 2147483647 h 463"/>
              <a:gd name="T36" fmla="*/ 2147483647 w 842"/>
              <a:gd name="T37" fmla="*/ 2147483647 h 463"/>
              <a:gd name="T38" fmla="*/ 2147483647 w 842"/>
              <a:gd name="T39" fmla="*/ 2147483647 h 463"/>
              <a:gd name="T40" fmla="*/ 2147483647 w 842"/>
              <a:gd name="T41" fmla="*/ 2147483647 h 463"/>
              <a:gd name="T42" fmla="*/ 2147483647 w 842"/>
              <a:gd name="T43" fmla="*/ 2147483647 h 463"/>
              <a:gd name="T44" fmla="*/ 2147483647 w 842"/>
              <a:gd name="T45" fmla="*/ 2147483647 h 463"/>
              <a:gd name="T46" fmla="*/ 2147483647 w 842"/>
              <a:gd name="T47" fmla="*/ 2147483647 h 463"/>
              <a:gd name="T48" fmla="*/ 2147483647 w 842"/>
              <a:gd name="T49" fmla="*/ 2147483647 h 463"/>
              <a:gd name="T50" fmla="*/ 2147483647 w 842"/>
              <a:gd name="T51" fmla="*/ 2147483647 h 463"/>
              <a:gd name="T52" fmla="*/ 2147483647 w 842"/>
              <a:gd name="T53" fmla="*/ 2147483647 h 463"/>
              <a:gd name="T54" fmla="*/ 2147483647 w 842"/>
              <a:gd name="T55" fmla="*/ 2147483647 h 463"/>
              <a:gd name="T56" fmla="*/ 2147483647 w 842"/>
              <a:gd name="T57" fmla="*/ 2147483647 h 463"/>
              <a:gd name="T58" fmla="*/ 0 w 842"/>
              <a:gd name="T59" fmla="*/ 2147483647 h 463"/>
              <a:gd name="T60" fmla="*/ 2147483647 w 842"/>
              <a:gd name="T61" fmla="*/ 2147483647 h 4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2"/>
              <a:gd name="T94" fmla="*/ 0 h 463"/>
              <a:gd name="T95" fmla="*/ 842 w 842"/>
              <a:gd name="T96" fmla="*/ 463 h 4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2" h="463">
                <a:moveTo>
                  <a:pt x="78" y="414"/>
                </a:moveTo>
                <a:lnTo>
                  <a:pt x="80" y="402"/>
                </a:lnTo>
                <a:lnTo>
                  <a:pt x="133" y="351"/>
                </a:lnTo>
                <a:lnTo>
                  <a:pt x="163" y="315"/>
                </a:lnTo>
                <a:lnTo>
                  <a:pt x="193" y="351"/>
                </a:lnTo>
                <a:lnTo>
                  <a:pt x="286" y="313"/>
                </a:lnTo>
                <a:lnTo>
                  <a:pt x="328" y="307"/>
                </a:lnTo>
                <a:lnTo>
                  <a:pt x="351" y="279"/>
                </a:lnTo>
                <a:lnTo>
                  <a:pt x="387" y="137"/>
                </a:lnTo>
                <a:lnTo>
                  <a:pt x="426" y="154"/>
                </a:lnTo>
                <a:lnTo>
                  <a:pt x="502" y="0"/>
                </a:lnTo>
                <a:lnTo>
                  <a:pt x="561" y="33"/>
                </a:lnTo>
                <a:lnTo>
                  <a:pt x="571" y="6"/>
                </a:lnTo>
                <a:lnTo>
                  <a:pt x="599" y="14"/>
                </a:lnTo>
                <a:lnTo>
                  <a:pt x="652" y="61"/>
                </a:lnTo>
                <a:lnTo>
                  <a:pt x="633" y="107"/>
                </a:lnTo>
                <a:lnTo>
                  <a:pt x="641" y="127"/>
                </a:lnTo>
                <a:lnTo>
                  <a:pt x="663" y="118"/>
                </a:lnTo>
                <a:lnTo>
                  <a:pt x="681" y="139"/>
                </a:lnTo>
                <a:lnTo>
                  <a:pt x="762" y="165"/>
                </a:lnTo>
                <a:lnTo>
                  <a:pt x="686" y="162"/>
                </a:lnTo>
                <a:lnTo>
                  <a:pt x="766" y="232"/>
                </a:lnTo>
                <a:lnTo>
                  <a:pt x="717" y="224"/>
                </a:lnTo>
                <a:lnTo>
                  <a:pt x="817" y="289"/>
                </a:lnTo>
                <a:lnTo>
                  <a:pt x="842" y="332"/>
                </a:lnTo>
                <a:lnTo>
                  <a:pt x="825" y="326"/>
                </a:lnTo>
                <a:lnTo>
                  <a:pt x="821" y="338"/>
                </a:lnTo>
                <a:lnTo>
                  <a:pt x="491" y="400"/>
                </a:lnTo>
                <a:lnTo>
                  <a:pt x="216" y="434"/>
                </a:lnTo>
                <a:lnTo>
                  <a:pt x="0" y="463"/>
                </a:lnTo>
                <a:lnTo>
                  <a:pt x="78" y="414"/>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43" name="Freeform 107"/>
          <p:cNvSpPr>
            <a:spLocks/>
          </p:cNvSpPr>
          <p:nvPr/>
        </p:nvSpPr>
        <p:spPr bwMode="auto">
          <a:xfrm>
            <a:off x="8024813" y="3157538"/>
            <a:ext cx="71437" cy="184150"/>
          </a:xfrm>
          <a:custGeom>
            <a:avLst/>
            <a:gdLst>
              <a:gd name="T0" fmla="*/ 0 w 45"/>
              <a:gd name="T1" fmla="*/ 2147483647 h 116"/>
              <a:gd name="T2" fmla="*/ 2147483647 w 45"/>
              <a:gd name="T3" fmla="*/ 2147483647 h 116"/>
              <a:gd name="T4" fmla="*/ 2147483647 w 45"/>
              <a:gd name="T5" fmla="*/ 2147483647 h 116"/>
              <a:gd name="T6" fmla="*/ 2147483647 w 45"/>
              <a:gd name="T7" fmla="*/ 0 h 116"/>
              <a:gd name="T8" fmla="*/ 2147483647 w 45"/>
              <a:gd name="T9" fmla="*/ 2147483647 h 116"/>
              <a:gd name="T10" fmla="*/ 0 w 45"/>
              <a:gd name="T11" fmla="*/ 2147483647 h 116"/>
              <a:gd name="T12" fmla="*/ 0 w 45"/>
              <a:gd name="T13" fmla="*/ 2147483647 h 116"/>
              <a:gd name="T14" fmla="*/ 0 60000 65536"/>
              <a:gd name="T15" fmla="*/ 0 60000 65536"/>
              <a:gd name="T16" fmla="*/ 0 60000 65536"/>
              <a:gd name="T17" fmla="*/ 0 60000 65536"/>
              <a:gd name="T18" fmla="*/ 0 60000 65536"/>
              <a:gd name="T19" fmla="*/ 0 60000 65536"/>
              <a:gd name="T20" fmla="*/ 0 60000 65536"/>
              <a:gd name="T21" fmla="*/ 0 w 45"/>
              <a:gd name="T22" fmla="*/ 0 h 116"/>
              <a:gd name="T23" fmla="*/ 45 w 45"/>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16">
                <a:moveTo>
                  <a:pt x="0" y="116"/>
                </a:moveTo>
                <a:lnTo>
                  <a:pt x="15" y="84"/>
                </a:lnTo>
                <a:lnTo>
                  <a:pt x="32" y="65"/>
                </a:lnTo>
                <a:lnTo>
                  <a:pt x="45" y="0"/>
                </a:lnTo>
                <a:lnTo>
                  <a:pt x="19" y="16"/>
                </a:lnTo>
                <a:lnTo>
                  <a:pt x="0" y="76"/>
                </a:lnTo>
                <a:lnTo>
                  <a:pt x="0" y="116"/>
                </a:lnTo>
                <a:close/>
              </a:path>
            </a:pathLst>
          </a:custGeom>
          <a:solidFill>
            <a:srgbClr val="FFC000"/>
          </a:solidFill>
          <a:ln w="9525">
            <a:noFill/>
            <a:round/>
            <a:headEnd/>
            <a:tailEnd/>
          </a:ln>
        </p:spPr>
        <p:txBody>
          <a:bodyPr/>
          <a:lstStyle/>
          <a:p>
            <a:pPr algn="l"/>
            <a:endParaRPr lang="en-US" smtClean="0">
              <a:solidFill>
                <a:srgbClr val="000000"/>
              </a:solidFill>
              <a:latin typeface="Arial" pitchFamily="34" charset="0"/>
            </a:endParaRPr>
          </a:p>
        </p:txBody>
      </p:sp>
      <p:sp>
        <p:nvSpPr>
          <p:cNvPr id="2144" name="Freeform 108"/>
          <p:cNvSpPr>
            <a:spLocks/>
          </p:cNvSpPr>
          <p:nvPr/>
        </p:nvSpPr>
        <p:spPr bwMode="auto">
          <a:xfrm>
            <a:off x="6670675" y="3492500"/>
            <a:ext cx="1474788" cy="642938"/>
          </a:xfrm>
          <a:custGeom>
            <a:avLst/>
            <a:gdLst>
              <a:gd name="T0" fmla="*/ 0 w 929"/>
              <a:gd name="T1" fmla="*/ 2147483647 h 405"/>
              <a:gd name="T2" fmla="*/ 2147483647 w 929"/>
              <a:gd name="T3" fmla="*/ 2147483647 h 405"/>
              <a:gd name="T4" fmla="*/ 2147483647 w 929"/>
              <a:gd name="T5" fmla="*/ 2147483647 h 405"/>
              <a:gd name="T6" fmla="*/ 2147483647 w 929"/>
              <a:gd name="T7" fmla="*/ 2147483647 h 405"/>
              <a:gd name="T8" fmla="*/ 2147483647 w 929"/>
              <a:gd name="T9" fmla="*/ 2147483647 h 405"/>
              <a:gd name="T10" fmla="*/ 2147483647 w 929"/>
              <a:gd name="T11" fmla="*/ 2147483647 h 405"/>
              <a:gd name="T12" fmla="*/ 2147483647 w 929"/>
              <a:gd name="T13" fmla="*/ 2147483647 h 405"/>
              <a:gd name="T14" fmla="*/ 2147483647 w 929"/>
              <a:gd name="T15" fmla="*/ 2147483647 h 405"/>
              <a:gd name="T16" fmla="*/ 2147483647 w 929"/>
              <a:gd name="T17" fmla="*/ 2147483647 h 405"/>
              <a:gd name="T18" fmla="*/ 2147483647 w 929"/>
              <a:gd name="T19" fmla="*/ 2147483647 h 405"/>
              <a:gd name="T20" fmla="*/ 2147483647 w 929"/>
              <a:gd name="T21" fmla="*/ 2147483647 h 405"/>
              <a:gd name="T22" fmla="*/ 2147483647 w 929"/>
              <a:gd name="T23" fmla="*/ 2147483647 h 405"/>
              <a:gd name="T24" fmla="*/ 2147483647 w 929"/>
              <a:gd name="T25" fmla="*/ 2147483647 h 405"/>
              <a:gd name="T26" fmla="*/ 2147483647 w 929"/>
              <a:gd name="T27" fmla="*/ 2147483647 h 405"/>
              <a:gd name="T28" fmla="*/ 2147483647 w 929"/>
              <a:gd name="T29" fmla="*/ 2147483647 h 405"/>
              <a:gd name="T30" fmla="*/ 2147483647 w 929"/>
              <a:gd name="T31" fmla="*/ 2147483647 h 405"/>
              <a:gd name="T32" fmla="*/ 2147483647 w 929"/>
              <a:gd name="T33" fmla="*/ 2147483647 h 405"/>
              <a:gd name="T34" fmla="*/ 2147483647 w 929"/>
              <a:gd name="T35" fmla="*/ 2147483647 h 405"/>
              <a:gd name="T36" fmla="*/ 2147483647 w 929"/>
              <a:gd name="T37" fmla="*/ 2147483647 h 405"/>
              <a:gd name="T38" fmla="*/ 2147483647 w 929"/>
              <a:gd name="T39" fmla="*/ 2147483647 h 405"/>
              <a:gd name="T40" fmla="*/ 2147483647 w 929"/>
              <a:gd name="T41" fmla="*/ 2147483647 h 405"/>
              <a:gd name="T42" fmla="*/ 2147483647 w 929"/>
              <a:gd name="T43" fmla="*/ 2147483647 h 405"/>
              <a:gd name="T44" fmla="*/ 2147483647 w 929"/>
              <a:gd name="T45" fmla="*/ 2147483647 h 405"/>
              <a:gd name="T46" fmla="*/ 2147483647 w 929"/>
              <a:gd name="T47" fmla="*/ 2147483647 h 405"/>
              <a:gd name="T48" fmla="*/ 2147483647 w 929"/>
              <a:gd name="T49" fmla="*/ 2147483647 h 405"/>
              <a:gd name="T50" fmla="*/ 2147483647 w 929"/>
              <a:gd name="T51" fmla="*/ 2147483647 h 405"/>
              <a:gd name="T52" fmla="*/ 2147483647 w 929"/>
              <a:gd name="T53" fmla="*/ 2147483647 h 405"/>
              <a:gd name="T54" fmla="*/ 2147483647 w 929"/>
              <a:gd name="T55" fmla="*/ 0 h 405"/>
              <a:gd name="T56" fmla="*/ 2147483647 w 929"/>
              <a:gd name="T57" fmla="*/ 2147483647 h 405"/>
              <a:gd name="T58" fmla="*/ 2147483647 w 929"/>
              <a:gd name="T59" fmla="*/ 2147483647 h 405"/>
              <a:gd name="T60" fmla="*/ 2147483647 w 929"/>
              <a:gd name="T61" fmla="*/ 2147483647 h 405"/>
              <a:gd name="T62" fmla="*/ 2147483647 w 929"/>
              <a:gd name="T63" fmla="*/ 2147483647 h 405"/>
              <a:gd name="T64" fmla="*/ 2147483647 w 929"/>
              <a:gd name="T65" fmla="*/ 2147483647 h 405"/>
              <a:gd name="T66" fmla="*/ 2147483647 w 929"/>
              <a:gd name="T67" fmla="*/ 2147483647 h 405"/>
              <a:gd name="T68" fmla="*/ 2147483647 w 929"/>
              <a:gd name="T69" fmla="*/ 2147483647 h 405"/>
              <a:gd name="T70" fmla="*/ 0 w 929"/>
              <a:gd name="T71" fmla="*/ 2147483647 h 405"/>
              <a:gd name="T72" fmla="*/ 0 w 929"/>
              <a:gd name="T73" fmla="*/ 2147483647 h 4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9"/>
              <a:gd name="T112" fmla="*/ 0 h 405"/>
              <a:gd name="T113" fmla="*/ 929 w 929"/>
              <a:gd name="T114" fmla="*/ 405 h 40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9" h="405">
                <a:moveTo>
                  <a:pt x="0" y="349"/>
                </a:moveTo>
                <a:lnTo>
                  <a:pt x="134" y="332"/>
                </a:lnTo>
                <a:lnTo>
                  <a:pt x="212" y="294"/>
                </a:lnTo>
                <a:lnTo>
                  <a:pt x="360" y="278"/>
                </a:lnTo>
                <a:lnTo>
                  <a:pt x="420" y="316"/>
                </a:lnTo>
                <a:lnTo>
                  <a:pt x="517" y="303"/>
                </a:lnTo>
                <a:lnTo>
                  <a:pt x="663" y="405"/>
                </a:lnTo>
                <a:lnTo>
                  <a:pt x="720" y="392"/>
                </a:lnTo>
                <a:lnTo>
                  <a:pt x="802" y="275"/>
                </a:lnTo>
                <a:lnTo>
                  <a:pt x="868" y="250"/>
                </a:lnTo>
                <a:lnTo>
                  <a:pt x="889" y="216"/>
                </a:lnTo>
                <a:lnTo>
                  <a:pt x="817" y="229"/>
                </a:lnTo>
                <a:lnTo>
                  <a:pt x="798" y="205"/>
                </a:lnTo>
                <a:lnTo>
                  <a:pt x="841" y="193"/>
                </a:lnTo>
                <a:lnTo>
                  <a:pt x="841" y="178"/>
                </a:lnTo>
                <a:lnTo>
                  <a:pt x="792" y="161"/>
                </a:lnTo>
                <a:lnTo>
                  <a:pt x="855" y="138"/>
                </a:lnTo>
                <a:lnTo>
                  <a:pt x="851" y="163"/>
                </a:lnTo>
                <a:lnTo>
                  <a:pt x="891" y="163"/>
                </a:lnTo>
                <a:lnTo>
                  <a:pt x="913" y="121"/>
                </a:lnTo>
                <a:lnTo>
                  <a:pt x="929" y="119"/>
                </a:lnTo>
                <a:lnTo>
                  <a:pt x="919" y="81"/>
                </a:lnTo>
                <a:lnTo>
                  <a:pt x="891" y="119"/>
                </a:lnTo>
                <a:lnTo>
                  <a:pt x="862" y="36"/>
                </a:lnTo>
                <a:lnTo>
                  <a:pt x="881" y="32"/>
                </a:lnTo>
                <a:lnTo>
                  <a:pt x="908" y="55"/>
                </a:lnTo>
                <a:lnTo>
                  <a:pt x="889" y="17"/>
                </a:lnTo>
                <a:lnTo>
                  <a:pt x="868" y="0"/>
                </a:lnTo>
                <a:lnTo>
                  <a:pt x="538" y="62"/>
                </a:lnTo>
                <a:lnTo>
                  <a:pt x="263" y="96"/>
                </a:lnTo>
                <a:lnTo>
                  <a:pt x="225" y="170"/>
                </a:lnTo>
                <a:lnTo>
                  <a:pt x="166" y="184"/>
                </a:lnTo>
                <a:lnTo>
                  <a:pt x="138" y="222"/>
                </a:lnTo>
                <a:lnTo>
                  <a:pt x="32" y="282"/>
                </a:lnTo>
                <a:lnTo>
                  <a:pt x="26" y="305"/>
                </a:lnTo>
                <a:lnTo>
                  <a:pt x="0" y="318"/>
                </a:lnTo>
                <a:lnTo>
                  <a:pt x="0" y="349"/>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45" name="Freeform 109"/>
          <p:cNvSpPr>
            <a:spLocks/>
          </p:cNvSpPr>
          <p:nvPr/>
        </p:nvSpPr>
        <p:spPr bwMode="auto">
          <a:xfrm>
            <a:off x="6843713" y="3933825"/>
            <a:ext cx="879475" cy="654050"/>
          </a:xfrm>
          <a:custGeom>
            <a:avLst/>
            <a:gdLst>
              <a:gd name="T0" fmla="*/ 2147483647 w 554"/>
              <a:gd name="T1" fmla="*/ 2147483647 h 412"/>
              <a:gd name="T2" fmla="*/ 2147483647 w 554"/>
              <a:gd name="T3" fmla="*/ 2147483647 h 412"/>
              <a:gd name="T4" fmla="*/ 2147483647 w 554"/>
              <a:gd name="T5" fmla="*/ 0 h 412"/>
              <a:gd name="T6" fmla="*/ 2147483647 w 554"/>
              <a:gd name="T7" fmla="*/ 2147483647 h 412"/>
              <a:gd name="T8" fmla="*/ 2147483647 w 554"/>
              <a:gd name="T9" fmla="*/ 2147483647 h 412"/>
              <a:gd name="T10" fmla="*/ 2147483647 w 554"/>
              <a:gd name="T11" fmla="*/ 2147483647 h 412"/>
              <a:gd name="T12" fmla="*/ 2147483647 w 554"/>
              <a:gd name="T13" fmla="*/ 2147483647 h 412"/>
              <a:gd name="T14" fmla="*/ 2147483647 w 554"/>
              <a:gd name="T15" fmla="*/ 2147483647 h 412"/>
              <a:gd name="T16" fmla="*/ 2147483647 w 554"/>
              <a:gd name="T17" fmla="*/ 2147483647 h 412"/>
              <a:gd name="T18" fmla="*/ 2147483647 w 554"/>
              <a:gd name="T19" fmla="*/ 2147483647 h 412"/>
              <a:gd name="T20" fmla="*/ 2147483647 w 554"/>
              <a:gd name="T21" fmla="*/ 2147483647 h 412"/>
              <a:gd name="T22" fmla="*/ 2147483647 w 554"/>
              <a:gd name="T23" fmla="*/ 2147483647 h 412"/>
              <a:gd name="T24" fmla="*/ 2147483647 w 554"/>
              <a:gd name="T25" fmla="*/ 2147483647 h 412"/>
              <a:gd name="T26" fmla="*/ 2147483647 w 554"/>
              <a:gd name="T27" fmla="*/ 2147483647 h 412"/>
              <a:gd name="T28" fmla="*/ 2147483647 w 554"/>
              <a:gd name="T29" fmla="*/ 2147483647 h 412"/>
              <a:gd name="T30" fmla="*/ 2147483647 w 554"/>
              <a:gd name="T31" fmla="*/ 2147483647 h 412"/>
              <a:gd name="T32" fmla="*/ 2147483647 w 554"/>
              <a:gd name="T33" fmla="*/ 2147483647 h 412"/>
              <a:gd name="T34" fmla="*/ 0 w 554"/>
              <a:gd name="T35" fmla="*/ 2147483647 h 412"/>
              <a:gd name="T36" fmla="*/ 2147483647 w 554"/>
              <a:gd name="T37" fmla="*/ 2147483647 h 4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4"/>
              <a:gd name="T58" fmla="*/ 0 h 412"/>
              <a:gd name="T59" fmla="*/ 554 w 554"/>
              <a:gd name="T60" fmla="*/ 412 h 4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4" h="412">
                <a:moveTo>
                  <a:pt x="25" y="54"/>
                </a:moveTo>
                <a:lnTo>
                  <a:pt x="103" y="16"/>
                </a:lnTo>
                <a:lnTo>
                  <a:pt x="251" y="0"/>
                </a:lnTo>
                <a:lnTo>
                  <a:pt x="311" y="38"/>
                </a:lnTo>
                <a:lnTo>
                  <a:pt x="408" y="25"/>
                </a:lnTo>
                <a:lnTo>
                  <a:pt x="554" y="127"/>
                </a:lnTo>
                <a:lnTo>
                  <a:pt x="490" y="205"/>
                </a:lnTo>
                <a:lnTo>
                  <a:pt x="493" y="239"/>
                </a:lnTo>
                <a:lnTo>
                  <a:pt x="383" y="340"/>
                </a:lnTo>
                <a:lnTo>
                  <a:pt x="364" y="344"/>
                </a:lnTo>
                <a:lnTo>
                  <a:pt x="357" y="374"/>
                </a:lnTo>
                <a:lnTo>
                  <a:pt x="332" y="357"/>
                </a:lnTo>
                <a:lnTo>
                  <a:pt x="353" y="385"/>
                </a:lnTo>
                <a:lnTo>
                  <a:pt x="332" y="412"/>
                </a:lnTo>
                <a:lnTo>
                  <a:pt x="313" y="408"/>
                </a:lnTo>
                <a:lnTo>
                  <a:pt x="237" y="290"/>
                </a:lnTo>
                <a:lnTo>
                  <a:pt x="73" y="143"/>
                </a:lnTo>
                <a:lnTo>
                  <a:pt x="0" y="97"/>
                </a:lnTo>
                <a:lnTo>
                  <a:pt x="25" y="54"/>
                </a:lnTo>
                <a:close/>
              </a:path>
            </a:pathLst>
          </a:custGeom>
          <a:solidFill>
            <a:srgbClr val="F50BA7"/>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46" name="Freeform 110"/>
          <p:cNvSpPr>
            <a:spLocks/>
          </p:cNvSpPr>
          <p:nvPr/>
        </p:nvSpPr>
        <p:spPr bwMode="auto">
          <a:xfrm>
            <a:off x="7945438" y="2790825"/>
            <a:ext cx="184150" cy="292100"/>
          </a:xfrm>
          <a:custGeom>
            <a:avLst/>
            <a:gdLst>
              <a:gd name="T0" fmla="*/ 0 w 116"/>
              <a:gd name="T1" fmla="*/ 2147483647 h 184"/>
              <a:gd name="T2" fmla="*/ 2147483647 w 116"/>
              <a:gd name="T3" fmla="*/ 0 h 184"/>
              <a:gd name="T4" fmla="*/ 2147483647 w 116"/>
              <a:gd name="T5" fmla="*/ 0 h 184"/>
              <a:gd name="T6" fmla="*/ 2147483647 w 116"/>
              <a:gd name="T7" fmla="*/ 2147483647 h 184"/>
              <a:gd name="T8" fmla="*/ 2147483647 w 116"/>
              <a:gd name="T9" fmla="*/ 2147483647 h 184"/>
              <a:gd name="T10" fmla="*/ 2147483647 w 116"/>
              <a:gd name="T11" fmla="*/ 2147483647 h 184"/>
              <a:gd name="T12" fmla="*/ 2147483647 w 116"/>
              <a:gd name="T13" fmla="*/ 2147483647 h 184"/>
              <a:gd name="T14" fmla="*/ 2147483647 w 116"/>
              <a:gd name="T15" fmla="*/ 2147483647 h 184"/>
              <a:gd name="T16" fmla="*/ 2147483647 w 116"/>
              <a:gd name="T17" fmla="*/ 2147483647 h 184"/>
              <a:gd name="T18" fmla="*/ 2147483647 w 116"/>
              <a:gd name="T19" fmla="*/ 2147483647 h 184"/>
              <a:gd name="T20" fmla="*/ 2147483647 w 116"/>
              <a:gd name="T21" fmla="*/ 2147483647 h 184"/>
              <a:gd name="T22" fmla="*/ 2147483647 w 116"/>
              <a:gd name="T23" fmla="*/ 2147483647 h 184"/>
              <a:gd name="T24" fmla="*/ 2147483647 w 116"/>
              <a:gd name="T25" fmla="*/ 2147483647 h 184"/>
              <a:gd name="T26" fmla="*/ 2147483647 w 116"/>
              <a:gd name="T27" fmla="*/ 2147483647 h 184"/>
              <a:gd name="T28" fmla="*/ 2147483647 w 116"/>
              <a:gd name="T29" fmla="*/ 2147483647 h 184"/>
              <a:gd name="T30" fmla="*/ 0 w 116"/>
              <a:gd name="T31" fmla="*/ 2147483647 h 1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184"/>
              <a:gd name="T50" fmla="*/ 116 w 116"/>
              <a:gd name="T51" fmla="*/ 184 h 1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184">
                <a:moveTo>
                  <a:pt x="0" y="17"/>
                </a:moveTo>
                <a:lnTo>
                  <a:pt x="17" y="0"/>
                </a:lnTo>
                <a:lnTo>
                  <a:pt x="38" y="0"/>
                </a:lnTo>
                <a:lnTo>
                  <a:pt x="31" y="19"/>
                </a:lnTo>
                <a:lnTo>
                  <a:pt x="25" y="25"/>
                </a:lnTo>
                <a:lnTo>
                  <a:pt x="31" y="46"/>
                </a:lnTo>
                <a:lnTo>
                  <a:pt x="57" y="74"/>
                </a:lnTo>
                <a:lnTo>
                  <a:pt x="63" y="97"/>
                </a:lnTo>
                <a:lnTo>
                  <a:pt x="86" y="121"/>
                </a:lnTo>
                <a:lnTo>
                  <a:pt x="103" y="127"/>
                </a:lnTo>
                <a:lnTo>
                  <a:pt x="110" y="144"/>
                </a:lnTo>
                <a:lnTo>
                  <a:pt x="95" y="157"/>
                </a:lnTo>
                <a:lnTo>
                  <a:pt x="112" y="156"/>
                </a:lnTo>
                <a:lnTo>
                  <a:pt x="116" y="169"/>
                </a:lnTo>
                <a:lnTo>
                  <a:pt x="46" y="184"/>
                </a:lnTo>
                <a:lnTo>
                  <a:pt x="0" y="17"/>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47" name="Freeform 111"/>
          <p:cNvSpPr>
            <a:spLocks/>
          </p:cNvSpPr>
          <p:nvPr/>
        </p:nvSpPr>
        <p:spPr bwMode="auto">
          <a:xfrm>
            <a:off x="7097713" y="2330450"/>
            <a:ext cx="1004887" cy="628650"/>
          </a:xfrm>
          <a:custGeom>
            <a:avLst/>
            <a:gdLst>
              <a:gd name="T0" fmla="*/ 2147483647 w 633"/>
              <a:gd name="T1" fmla="*/ 2147483647 h 396"/>
              <a:gd name="T2" fmla="*/ 2147483647 w 633"/>
              <a:gd name="T3" fmla="*/ 2147483647 h 396"/>
              <a:gd name="T4" fmla="*/ 2147483647 w 633"/>
              <a:gd name="T5" fmla="*/ 2147483647 h 396"/>
              <a:gd name="T6" fmla="*/ 2147483647 w 633"/>
              <a:gd name="T7" fmla="*/ 2147483647 h 396"/>
              <a:gd name="T8" fmla="*/ 2147483647 w 633"/>
              <a:gd name="T9" fmla="*/ 2147483647 h 396"/>
              <a:gd name="T10" fmla="*/ 2147483647 w 633"/>
              <a:gd name="T11" fmla="*/ 2147483647 h 396"/>
              <a:gd name="T12" fmla="*/ 2147483647 w 633"/>
              <a:gd name="T13" fmla="*/ 2147483647 h 396"/>
              <a:gd name="T14" fmla="*/ 2147483647 w 633"/>
              <a:gd name="T15" fmla="*/ 2147483647 h 396"/>
              <a:gd name="T16" fmla="*/ 2147483647 w 633"/>
              <a:gd name="T17" fmla="*/ 2147483647 h 396"/>
              <a:gd name="T18" fmla="*/ 2147483647 w 633"/>
              <a:gd name="T19" fmla="*/ 2147483647 h 396"/>
              <a:gd name="T20" fmla="*/ 2147483647 w 633"/>
              <a:gd name="T21" fmla="*/ 2147483647 h 396"/>
              <a:gd name="T22" fmla="*/ 2147483647 w 633"/>
              <a:gd name="T23" fmla="*/ 0 h 396"/>
              <a:gd name="T24" fmla="*/ 2147483647 w 633"/>
              <a:gd name="T25" fmla="*/ 2147483647 h 396"/>
              <a:gd name="T26" fmla="*/ 2147483647 w 633"/>
              <a:gd name="T27" fmla="*/ 2147483647 h 396"/>
              <a:gd name="T28" fmla="*/ 0 w 633"/>
              <a:gd name="T29" fmla="*/ 2147483647 h 396"/>
              <a:gd name="T30" fmla="*/ 2147483647 w 633"/>
              <a:gd name="T31" fmla="*/ 2147483647 h 3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3"/>
              <a:gd name="T49" fmla="*/ 0 h 396"/>
              <a:gd name="T50" fmla="*/ 633 w 633"/>
              <a:gd name="T51" fmla="*/ 396 h 3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3" h="396">
                <a:moveTo>
                  <a:pt x="49" y="396"/>
                </a:moveTo>
                <a:lnTo>
                  <a:pt x="155" y="379"/>
                </a:lnTo>
                <a:lnTo>
                  <a:pt x="534" y="307"/>
                </a:lnTo>
                <a:lnTo>
                  <a:pt x="551" y="290"/>
                </a:lnTo>
                <a:lnTo>
                  <a:pt x="572" y="290"/>
                </a:lnTo>
                <a:lnTo>
                  <a:pt x="597" y="273"/>
                </a:lnTo>
                <a:lnTo>
                  <a:pt x="633" y="228"/>
                </a:lnTo>
                <a:lnTo>
                  <a:pt x="570" y="178"/>
                </a:lnTo>
                <a:lnTo>
                  <a:pt x="569" y="133"/>
                </a:lnTo>
                <a:lnTo>
                  <a:pt x="597" y="68"/>
                </a:lnTo>
                <a:lnTo>
                  <a:pt x="555" y="48"/>
                </a:lnTo>
                <a:lnTo>
                  <a:pt x="510" y="0"/>
                </a:lnTo>
                <a:lnTo>
                  <a:pt x="89" y="78"/>
                </a:lnTo>
                <a:lnTo>
                  <a:pt x="68" y="48"/>
                </a:lnTo>
                <a:lnTo>
                  <a:pt x="0" y="97"/>
                </a:lnTo>
                <a:lnTo>
                  <a:pt x="49" y="396"/>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48" name="Freeform 112"/>
          <p:cNvSpPr>
            <a:spLocks/>
          </p:cNvSpPr>
          <p:nvPr/>
        </p:nvSpPr>
        <p:spPr bwMode="auto">
          <a:xfrm>
            <a:off x="7994650" y="2438400"/>
            <a:ext cx="215900" cy="515938"/>
          </a:xfrm>
          <a:custGeom>
            <a:avLst/>
            <a:gdLst>
              <a:gd name="T0" fmla="*/ 2147483647 w 136"/>
              <a:gd name="T1" fmla="*/ 2147483647 h 325"/>
              <a:gd name="T2" fmla="*/ 2147483647 w 136"/>
              <a:gd name="T3" fmla="*/ 2147483647 h 325"/>
              <a:gd name="T4" fmla="*/ 2147483647 w 136"/>
              <a:gd name="T5" fmla="*/ 2147483647 h 325"/>
              <a:gd name="T6" fmla="*/ 2147483647 w 136"/>
              <a:gd name="T7" fmla="*/ 2147483647 h 325"/>
              <a:gd name="T8" fmla="*/ 2147483647 w 136"/>
              <a:gd name="T9" fmla="*/ 2147483647 h 325"/>
              <a:gd name="T10" fmla="*/ 2147483647 w 136"/>
              <a:gd name="T11" fmla="*/ 0 h 325"/>
              <a:gd name="T12" fmla="*/ 2147483647 w 136"/>
              <a:gd name="T13" fmla="*/ 2147483647 h 325"/>
              <a:gd name="T14" fmla="*/ 2147483647 w 136"/>
              <a:gd name="T15" fmla="*/ 2147483647 h 325"/>
              <a:gd name="T16" fmla="*/ 2147483647 w 136"/>
              <a:gd name="T17" fmla="*/ 2147483647 h 325"/>
              <a:gd name="T18" fmla="*/ 2147483647 w 136"/>
              <a:gd name="T19" fmla="*/ 2147483647 h 325"/>
              <a:gd name="T20" fmla="*/ 2147483647 w 136"/>
              <a:gd name="T21" fmla="*/ 2147483647 h 325"/>
              <a:gd name="T22" fmla="*/ 2147483647 w 136"/>
              <a:gd name="T23" fmla="*/ 2147483647 h 325"/>
              <a:gd name="T24" fmla="*/ 2147483647 w 136"/>
              <a:gd name="T25" fmla="*/ 2147483647 h 325"/>
              <a:gd name="T26" fmla="*/ 2147483647 w 136"/>
              <a:gd name="T27" fmla="*/ 2147483647 h 325"/>
              <a:gd name="T28" fmla="*/ 2147483647 w 136"/>
              <a:gd name="T29" fmla="*/ 2147483647 h 325"/>
              <a:gd name="T30" fmla="*/ 2147483647 w 136"/>
              <a:gd name="T31" fmla="*/ 2147483647 h 325"/>
              <a:gd name="T32" fmla="*/ 2147483647 w 136"/>
              <a:gd name="T33" fmla="*/ 2147483647 h 325"/>
              <a:gd name="T34" fmla="*/ 2147483647 w 136"/>
              <a:gd name="T35" fmla="*/ 2147483647 h 325"/>
              <a:gd name="T36" fmla="*/ 2147483647 w 136"/>
              <a:gd name="T37" fmla="*/ 2147483647 h 325"/>
              <a:gd name="T38" fmla="*/ 2147483647 w 136"/>
              <a:gd name="T39" fmla="*/ 2147483647 h 325"/>
              <a:gd name="T40" fmla="*/ 2147483647 w 136"/>
              <a:gd name="T41" fmla="*/ 2147483647 h 325"/>
              <a:gd name="T42" fmla="*/ 2147483647 w 136"/>
              <a:gd name="T43" fmla="*/ 2147483647 h 325"/>
              <a:gd name="T44" fmla="*/ 2147483647 w 136"/>
              <a:gd name="T45" fmla="*/ 2147483647 h 325"/>
              <a:gd name="T46" fmla="*/ 2147483647 w 136"/>
              <a:gd name="T47" fmla="*/ 2147483647 h 325"/>
              <a:gd name="T48" fmla="*/ 0 w 136"/>
              <a:gd name="T49" fmla="*/ 2147483647 h 325"/>
              <a:gd name="T50" fmla="*/ 2147483647 w 136"/>
              <a:gd name="T51" fmla="*/ 2147483647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325"/>
              <a:gd name="T80" fmla="*/ 136 w 136"/>
              <a:gd name="T81" fmla="*/ 325 h 3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325">
                <a:moveTo>
                  <a:pt x="7" y="222"/>
                </a:moveTo>
                <a:lnTo>
                  <a:pt x="32" y="205"/>
                </a:lnTo>
                <a:lnTo>
                  <a:pt x="68" y="160"/>
                </a:lnTo>
                <a:lnTo>
                  <a:pt x="5" y="110"/>
                </a:lnTo>
                <a:lnTo>
                  <a:pt x="4" y="65"/>
                </a:lnTo>
                <a:lnTo>
                  <a:pt x="32" y="0"/>
                </a:lnTo>
                <a:lnTo>
                  <a:pt x="125" y="33"/>
                </a:lnTo>
                <a:lnTo>
                  <a:pt x="127" y="44"/>
                </a:lnTo>
                <a:lnTo>
                  <a:pt x="115" y="80"/>
                </a:lnTo>
                <a:lnTo>
                  <a:pt x="106" y="88"/>
                </a:lnTo>
                <a:lnTo>
                  <a:pt x="104" y="107"/>
                </a:lnTo>
                <a:lnTo>
                  <a:pt x="113" y="112"/>
                </a:lnTo>
                <a:lnTo>
                  <a:pt x="136" y="107"/>
                </a:lnTo>
                <a:lnTo>
                  <a:pt x="136" y="162"/>
                </a:lnTo>
                <a:lnTo>
                  <a:pt x="136" y="196"/>
                </a:lnTo>
                <a:lnTo>
                  <a:pt x="136" y="215"/>
                </a:lnTo>
                <a:lnTo>
                  <a:pt x="129" y="232"/>
                </a:lnTo>
                <a:lnTo>
                  <a:pt x="119" y="234"/>
                </a:lnTo>
                <a:lnTo>
                  <a:pt x="123" y="249"/>
                </a:lnTo>
                <a:lnTo>
                  <a:pt x="89" y="325"/>
                </a:lnTo>
                <a:lnTo>
                  <a:pt x="81" y="325"/>
                </a:lnTo>
                <a:lnTo>
                  <a:pt x="77" y="296"/>
                </a:lnTo>
                <a:lnTo>
                  <a:pt x="55" y="296"/>
                </a:lnTo>
                <a:lnTo>
                  <a:pt x="7" y="266"/>
                </a:lnTo>
                <a:lnTo>
                  <a:pt x="0" y="241"/>
                </a:lnTo>
                <a:lnTo>
                  <a:pt x="7" y="222"/>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49" name="Freeform 113"/>
          <p:cNvSpPr>
            <a:spLocks/>
          </p:cNvSpPr>
          <p:nvPr/>
        </p:nvSpPr>
        <p:spPr bwMode="auto">
          <a:xfrm>
            <a:off x="7205663" y="1635125"/>
            <a:ext cx="1027112" cy="893763"/>
          </a:xfrm>
          <a:custGeom>
            <a:avLst/>
            <a:gdLst>
              <a:gd name="T0" fmla="*/ 2147483647 w 647"/>
              <a:gd name="T1" fmla="*/ 2147483647 h 563"/>
              <a:gd name="T2" fmla="*/ 2147483647 w 647"/>
              <a:gd name="T3" fmla="*/ 2147483647 h 563"/>
              <a:gd name="T4" fmla="*/ 2147483647 w 647"/>
              <a:gd name="T5" fmla="*/ 2147483647 h 563"/>
              <a:gd name="T6" fmla="*/ 2147483647 w 647"/>
              <a:gd name="T7" fmla="*/ 2147483647 h 563"/>
              <a:gd name="T8" fmla="*/ 2147483647 w 647"/>
              <a:gd name="T9" fmla="*/ 2147483647 h 563"/>
              <a:gd name="T10" fmla="*/ 2147483647 w 647"/>
              <a:gd name="T11" fmla="*/ 2147483647 h 563"/>
              <a:gd name="T12" fmla="*/ 2147483647 w 647"/>
              <a:gd name="T13" fmla="*/ 2147483647 h 563"/>
              <a:gd name="T14" fmla="*/ 2147483647 w 647"/>
              <a:gd name="T15" fmla="*/ 2147483647 h 563"/>
              <a:gd name="T16" fmla="*/ 2147483647 w 647"/>
              <a:gd name="T17" fmla="*/ 2147483647 h 563"/>
              <a:gd name="T18" fmla="*/ 2147483647 w 647"/>
              <a:gd name="T19" fmla="*/ 2147483647 h 563"/>
              <a:gd name="T20" fmla="*/ 2147483647 w 647"/>
              <a:gd name="T21" fmla="*/ 2147483647 h 563"/>
              <a:gd name="T22" fmla="*/ 2147483647 w 647"/>
              <a:gd name="T23" fmla="*/ 2147483647 h 563"/>
              <a:gd name="T24" fmla="*/ 2147483647 w 647"/>
              <a:gd name="T25" fmla="*/ 0 h 563"/>
              <a:gd name="T26" fmla="*/ 2147483647 w 647"/>
              <a:gd name="T27" fmla="*/ 2147483647 h 563"/>
              <a:gd name="T28" fmla="*/ 2147483647 w 647"/>
              <a:gd name="T29" fmla="*/ 2147483647 h 563"/>
              <a:gd name="T30" fmla="*/ 2147483647 w 647"/>
              <a:gd name="T31" fmla="*/ 2147483647 h 563"/>
              <a:gd name="T32" fmla="*/ 2147483647 w 647"/>
              <a:gd name="T33" fmla="*/ 2147483647 h 563"/>
              <a:gd name="T34" fmla="*/ 2147483647 w 647"/>
              <a:gd name="T35" fmla="*/ 2147483647 h 563"/>
              <a:gd name="T36" fmla="*/ 2147483647 w 647"/>
              <a:gd name="T37" fmla="*/ 2147483647 h 563"/>
              <a:gd name="T38" fmla="*/ 2147483647 w 647"/>
              <a:gd name="T39" fmla="*/ 2147483647 h 563"/>
              <a:gd name="T40" fmla="*/ 2147483647 w 647"/>
              <a:gd name="T41" fmla="*/ 2147483647 h 563"/>
              <a:gd name="T42" fmla="*/ 2147483647 w 647"/>
              <a:gd name="T43" fmla="*/ 2147483647 h 563"/>
              <a:gd name="T44" fmla="*/ 2147483647 w 647"/>
              <a:gd name="T45" fmla="*/ 2147483647 h 563"/>
              <a:gd name="T46" fmla="*/ 2147483647 w 647"/>
              <a:gd name="T47" fmla="*/ 2147483647 h 563"/>
              <a:gd name="T48" fmla="*/ 2147483647 w 647"/>
              <a:gd name="T49" fmla="*/ 2147483647 h 563"/>
              <a:gd name="T50" fmla="*/ 2147483647 w 647"/>
              <a:gd name="T51" fmla="*/ 2147483647 h 563"/>
              <a:gd name="T52" fmla="*/ 2147483647 w 647"/>
              <a:gd name="T53" fmla="*/ 2147483647 h 563"/>
              <a:gd name="T54" fmla="*/ 2147483647 w 647"/>
              <a:gd name="T55" fmla="*/ 2147483647 h 563"/>
              <a:gd name="T56" fmla="*/ 2147483647 w 647"/>
              <a:gd name="T57" fmla="*/ 2147483647 h 563"/>
              <a:gd name="T58" fmla="*/ 2147483647 w 647"/>
              <a:gd name="T59" fmla="*/ 2147483647 h 563"/>
              <a:gd name="T60" fmla="*/ 2147483647 w 647"/>
              <a:gd name="T61" fmla="*/ 2147483647 h 563"/>
              <a:gd name="T62" fmla="*/ 2147483647 w 647"/>
              <a:gd name="T63" fmla="*/ 2147483647 h 563"/>
              <a:gd name="T64" fmla="*/ 2147483647 w 647"/>
              <a:gd name="T65" fmla="*/ 2147483647 h 563"/>
              <a:gd name="T66" fmla="*/ 2147483647 w 647"/>
              <a:gd name="T67" fmla="*/ 2147483647 h 563"/>
              <a:gd name="T68" fmla="*/ 0 w 647"/>
              <a:gd name="T69" fmla="*/ 2147483647 h 563"/>
              <a:gd name="T70" fmla="*/ 2147483647 w 647"/>
              <a:gd name="T71" fmla="*/ 2147483647 h 5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7"/>
              <a:gd name="T109" fmla="*/ 0 h 563"/>
              <a:gd name="T110" fmla="*/ 647 w 647"/>
              <a:gd name="T111" fmla="*/ 563 h 5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7" h="563">
                <a:moveTo>
                  <a:pt x="21" y="516"/>
                </a:moveTo>
                <a:lnTo>
                  <a:pt x="442" y="438"/>
                </a:lnTo>
                <a:lnTo>
                  <a:pt x="487" y="486"/>
                </a:lnTo>
                <a:lnTo>
                  <a:pt x="529" y="506"/>
                </a:lnTo>
                <a:lnTo>
                  <a:pt x="622" y="539"/>
                </a:lnTo>
                <a:lnTo>
                  <a:pt x="629" y="563"/>
                </a:lnTo>
                <a:lnTo>
                  <a:pt x="645" y="529"/>
                </a:lnTo>
                <a:lnTo>
                  <a:pt x="647" y="482"/>
                </a:lnTo>
                <a:lnTo>
                  <a:pt x="629" y="391"/>
                </a:lnTo>
                <a:lnTo>
                  <a:pt x="629" y="296"/>
                </a:lnTo>
                <a:lnTo>
                  <a:pt x="584" y="158"/>
                </a:lnTo>
                <a:lnTo>
                  <a:pt x="576" y="97"/>
                </a:lnTo>
                <a:lnTo>
                  <a:pt x="548" y="0"/>
                </a:lnTo>
                <a:lnTo>
                  <a:pt x="411" y="33"/>
                </a:lnTo>
                <a:lnTo>
                  <a:pt x="336" y="112"/>
                </a:lnTo>
                <a:lnTo>
                  <a:pt x="332" y="133"/>
                </a:lnTo>
                <a:lnTo>
                  <a:pt x="288" y="180"/>
                </a:lnTo>
                <a:lnTo>
                  <a:pt x="300" y="197"/>
                </a:lnTo>
                <a:lnTo>
                  <a:pt x="309" y="211"/>
                </a:lnTo>
                <a:lnTo>
                  <a:pt x="301" y="214"/>
                </a:lnTo>
                <a:lnTo>
                  <a:pt x="315" y="233"/>
                </a:lnTo>
                <a:lnTo>
                  <a:pt x="317" y="251"/>
                </a:lnTo>
                <a:lnTo>
                  <a:pt x="275" y="290"/>
                </a:lnTo>
                <a:lnTo>
                  <a:pt x="212" y="307"/>
                </a:lnTo>
                <a:lnTo>
                  <a:pt x="197" y="319"/>
                </a:lnTo>
                <a:lnTo>
                  <a:pt x="174" y="309"/>
                </a:lnTo>
                <a:lnTo>
                  <a:pt x="104" y="317"/>
                </a:lnTo>
                <a:lnTo>
                  <a:pt x="53" y="338"/>
                </a:lnTo>
                <a:lnTo>
                  <a:pt x="53" y="364"/>
                </a:lnTo>
                <a:lnTo>
                  <a:pt x="63" y="381"/>
                </a:lnTo>
                <a:lnTo>
                  <a:pt x="70" y="381"/>
                </a:lnTo>
                <a:lnTo>
                  <a:pt x="78" y="402"/>
                </a:lnTo>
                <a:lnTo>
                  <a:pt x="64" y="414"/>
                </a:lnTo>
                <a:lnTo>
                  <a:pt x="59" y="432"/>
                </a:lnTo>
                <a:lnTo>
                  <a:pt x="0" y="486"/>
                </a:lnTo>
                <a:lnTo>
                  <a:pt x="21" y="516"/>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50" name="Freeform 114"/>
          <p:cNvSpPr>
            <a:spLocks/>
          </p:cNvSpPr>
          <p:nvPr/>
        </p:nvSpPr>
        <p:spPr bwMode="auto">
          <a:xfrm>
            <a:off x="8159750" y="2565400"/>
            <a:ext cx="26988" cy="42863"/>
          </a:xfrm>
          <a:custGeom>
            <a:avLst/>
            <a:gdLst>
              <a:gd name="T0" fmla="*/ 0 w 17"/>
              <a:gd name="T1" fmla="*/ 2147483647 h 27"/>
              <a:gd name="T2" fmla="*/ 2147483647 w 17"/>
              <a:gd name="T3" fmla="*/ 2147483647 h 27"/>
              <a:gd name="T4" fmla="*/ 2147483647 w 17"/>
              <a:gd name="T5" fmla="*/ 0 h 27"/>
              <a:gd name="T6" fmla="*/ 2147483647 w 17"/>
              <a:gd name="T7" fmla="*/ 2147483647 h 27"/>
              <a:gd name="T8" fmla="*/ 0 w 17"/>
              <a:gd name="T9" fmla="*/ 2147483647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0" y="27"/>
                </a:moveTo>
                <a:lnTo>
                  <a:pt x="2" y="8"/>
                </a:lnTo>
                <a:lnTo>
                  <a:pt x="11" y="0"/>
                </a:lnTo>
                <a:lnTo>
                  <a:pt x="17" y="6"/>
                </a:lnTo>
                <a:lnTo>
                  <a:pt x="0" y="27"/>
                </a:lnTo>
                <a:close/>
              </a:path>
            </a:pathLst>
          </a:custGeom>
          <a:solidFill>
            <a:srgbClr val="A9EBD9"/>
          </a:solidFill>
          <a:ln w="9525">
            <a:noFill/>
            <a:round/>
            <a:headEnd/>
            <a:tailEnd/>
          </a:ln>
        </p:spPr>
        <p:txBody>
          <a:bodyPr/>
          <a:lstStyle/>
          <a:p>
            <a:pPr algn="l"/>
            <a:endParaRPr lang="en-US" smtClean="0">
              <a:solidFill>
                <a:srgbClr val="000000"/>
              </a:solidFill>
              <a:latin typeface="Arial" pitchFamily="34" charset="0"/>
            </a:endParaRPr>
          </a:p>
        </p:txBody>
      </p:sp>
      <p:sp>
        <p:nvSpPr>
          <p:cNvPr id="2151" name="Freeform 115"/>
          <p:cNvSpPr>
            <a:spLocks/>
          </p:cNvSpPr>
          <p:nvPr/>
        </p:nvSpPr>
        <p:spPr bwMode="auto">
          <a:xfrm>
            <a:off x="8189913" y="2397125"/>
            <a:ext cx="319087" cy="182563"/>
          </a:xfrm>
          <a:custGeom>
            <a:avLst/>
            <a:gdLst>
              <a:gd name="T0" fmla="*/ 2147483647 w 201"/>
              <a:gd name="T1" fmla="*/ 2147483647 h 115"/>
              <a:gd name="T2" fmla="*/ 2147483647 w 201"/>
              <a:gd name="T3" fmla="*/ 2147483647 h 115"/>
              <a:gd name="T4" fmla="*/ 2147483647 w 201"/>
              <a:gd name="T5" fmla="*/ 2147483647 h 115"/>
              <a:gd name="T6" fmla="*/ 2147483647 w 201"/>
              <a:gd name="T7" fmla="*/ 2147483647 h 115"/>
              <a:gd name="T8" fmla="*/ 2147483647 w 201"/>
              <a:gd name="T9" fmla="*/ 2147483647 h 115"/>
              <a:gd name="T10" fmla="*/ 2147483647 w 201"/>
              <a:gd name="T11" fmla="*/ 2147483647 h 115"/>
              <a:gd name="T12" fmla="*/ 2147483647 w 201"/>
              <a:gd name="T13" fmla="*/ 2147483647 h 115"/>
              <a:gd name="T14" fmla="*/ 2147483647 w 201"/>
              <a:gd name="T15" fmla="*/ 0 h 115"/>
              <a:gd name="T16" fmla="*/ 2147483647 w 201"/>
              <a:gd name="T17" fmla="*/ 2147483647 h 115"/>
              <a:gd name="T18" fmla="*/ 2147483647 w 201"/>
              <a:gd name="T19" fmla="*/ 2147483647 h 115"/>
              <a:gd name="T20" fmla="*/ 2147483647 w 201"/>
              <a:gd name="T21" fmla="*/ 2147483647 h 115"/>
              <a:gd name="T22" fmla="*/ 2147483647 w 201"/>
              <a:gd name="T23" fmla="*/ 2147483647 h 115"/>
              <a:gd name="T24" fmla="*/ 2147483647 w 201"/>
              <a:gd name="T25" fmla="*/ 0 h 115"/>
              <a:gd name="T26" fmla="*/ 2147483647 w 201"/>
              <a:gd name="T27" fmla="*/ 2147483647 h 115"/>
              <a:gd name="T28" fmla="*/ 2147483647 w 201"/>
              <a:gd name="T29" fmla="*/ 2147483647 h 115"/>
              <a:gd name="T30" fmla="*/ 2147483647 w 201"/>
              <a:gd name="T31" fmla="*/ 2147483647 h 115"/>
              <a:gd name="T32" fmla="*/ 2147483647 w 201"/>
              <a:gd name="T33" fmla="*/ 2147483647 h 115"/>
              <a:gd name="T34" fmla="*/ 0 w 201"/>
              <a:gd name="T35" fmla="*/ 2147483647 h 115"/>
              <a:gd name="T36" fmla="*/ 2147483647 w 201"/>
              <a:gd name="T37" fmla="*/ 2147483647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115"/>
              <a:gd name="T59" fmla="*/ 201 w 201"/>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115">
                <a:moveTo>
                  <a:pt x="15" y="115"/>
                </a:moveTo>
                <a:lnTo>
                  <a:pt x="85" y="76"/>
                </a:lnTo>
                <a:lnTo>
                  <a:pt x="135" y="53"/>
                </a:lnTo>
                <a:lnTo>
                  <a:pt x="83" y="89"/>
                </a:lnTo>
                <a:lnTo>
                  <a:pt x="87" y="91"/>
                </a:lnTo>
                <a:lnTo>
                  <a:pt x="163" y="40"/>
                </a:lnTo>
                <a:lnTo>
                  <a:pt x="201" y="6"/>
                </a:lnTo>
                <a:lnTo>
                  <a:pt x="197" y="0"/>
                </a:lnTo>
                <a:lnTo>
                  <a:pt x="163" y="19"/>
                </a:lnTo>
                <a:lnTo>
                  <a:pt x="159" y="17"/>
                </a:lnTo>
                <a:lnTo>
                  <a:pt x="142" y="40"/>
                </a:lnTo>
                <a:lnTo>
                  <a:pt x="133" y="40"/>
                </a:lnTo>
                <a:lnTo>
                  <a:pt x="157" y="0"/>
                </a:lnTo>
                <a:lnTo>
                  <a:pt x="131" y="30"/>
                </a:lnTo>
                <a:lnTo>
                  <a:pt x="40" y="61"/>
                </a:lnTo>
                <a:lnTo>
                  <a:pt x="23" y="83"/>
                </a:lnTo>
                <a:lnTo>
                  <a:pt x="9" y="87"/>
                </a:lnTo>
                <a:lnTo>
                  <a:pt x="0" y="104"/>
                </a:lnTo>
                <a:lnTo>
                  <a:pt x="15" y="115"/>
                </a:lnTo>
                <a:close/>
              </a:path>
            </a:pathLst>
          </a:custGeom>
          <a:solidFill>
            <a:srgbClr val="FFFFFF"/>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52" name="Freeform 116"/>
          <p:cNvSpPr>
            <a:spLocks/>
          </p:cNvSpPr>
          <p:nvPr/>
        </p:nvSpPr>
        <p:spPr bwMode="auto">
          <a:xfrm>
            <a:off x="8204200" y="2198688"/>
            <a:ext cx="298450" cy="276225"/>
          </a:xfrm>
          <a:custGeom>
            <a:avLst/>
            <a:gdLst>
              <a:gd name="T0" fmla="*/ 2147483647 w 188"/>
              <a:gd name="T1" fmla="*/ 2147483647 h 174"/>
              <a:gd name="T2" fmla="*/ 2147483647 w 188"/>
              <a:gd name="T3" fmla="*/ 2147483647 h 174"/>
              <a:gd name="T4" fmla="*/ 2147483647 w 188"/>
              <a:gd name="T5" fmla="*/ 2147483647 h 174"/>
              <a:gd name="T6" fmla="*/ 2147483647 w 188"/>
              <a:gd name="T7" fmla="*/ 2147483647 h 174"/>
              <a:gd name="T8" fmla="*/ 2147483647 w 188"/>
              <a:gd name="T9" fmla="*/ 2147483647 h 174"/>
              <a:gd name="T10" fmla="*/ 2147483647 w 188"/>
              <a:gd name="T11" fmla="*/ 2147483647 h 174"/>
              <a:gd name="T12" fmla="*/ 2147483647 w 188"/>
              <a:gd name="T13" fmla="*/ 2147483647 h 174"/>
              <a:gd name="T14" fmla="*/ 2147483647 w 188"/>
              <a:gd name="T15" fmla="*/ 2147483647 h 174"/>
              <a:gd name="T16" fmla="*/ 2147483647 w 188"/>
              <a:gd name="T17" fmla="*/ 2147483647 h 174"/>
              <a:gd name="T18" fmla="*/ 2147483647 w 188"/>
              <a:gd name="T19" fmla="*/ 2147483647 h 174"/>
              <a:gd name="T20" fmla="*/ 2147483647 w 188"/>
              <a:gd name="T21" fmla="*/ 2147483647 h 174"/>
              <a:gd name="T22" fmla="*/ 2147483647 w 188"/>
              <a:gd name="T23" fmla="*/ 2147483647 h 174"/>
              <a:gd name="T24" fmla="*/ 2147483647 w 188"/>
              <a:gd name="T25" fmla="*/ 0 h 174"/>
              <a:gd name="T26" fmla="*/ 0 w 188"/>
              <a:gd name="T27" fmla="*/ 2147483647 h 174"/>
              <a:gd name="T28" fmla="*/ 2147483647 w 188"/>
              <a:gd name="T29" fmla="*/ 2147483647 h 1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174"/>
              <a:gd name="T47" fmla="*/ 188 w 188"/>
              <a:gd name="T48" fmla="*/ 174 h 1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174">
                <a:moveTo>
                  <a:pt x="18" y="127"/>
                </a:moveTo>
                <a:lnTo>
                  <a:pt x="16" y="174"/>
                </a:lnTo>
                <a:lnTo>
                  <a:pt x="31" y="170"/>
                </a:lnTo>
                <a:lnTo>
                  <a:pt x="67" y="144"/>
                </a:lnTo>
                <a:lnTo>
                  <a:pt x="78" y="121"/>
                </a:lnTo>
                <a:lnTo>
                  <a:pt x="86" y="127"/>
                </a:lnTo>
                <a:lnTo>
                  <a:pt x="135" y="113"/>
                </a:lnTo>
                <a:lnTo>
                  <a:pt x="137" y="104"/>
                </a:lnTo>
                <a:lnTo>
                  <a:pt x="145" y="108"/>
                </a:lnTo>
                <a:lnTo>
                  <a:pt x="154" y="100"/>
                </a:lnTo>
                <a:lnTo>
                  <a:pt x="169" y="98"/>
                </a:lnTo>
                <a:lnTo>
                  <a:pt x="188" y="89"/>
                </a:lnTo>
                <a:lnTo>
                  <a:pt x="169" y="0"/>
                </a:lnTo>
                <a:lnTo>
                  <a:pt x="0" y="36"/>
                </a:lnTo>
                <a:lnTo>
                  <a:pt x="18" y="127"/>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53" name="Freeform 117"/>
          <p:cNvSpPr>
            <a:spLocks/>
          </p:cNvSpPr>
          <p:nvPr/>
        </p:nvSpPr>
        <p:spPr bwMode="auto">
          <a:xfrm>
            <a:off x="8472488" y="2182813"/>
            <a:ext cx="136525" cy="157162"/>
          </a:xfrm>
          <a:custGeom>
            <a:avLst/>
            <a:gdLst>
              <a:gd name="T0" fmla="*/ 2147483647 w 86"/>
              <a:gd name="T1" fmla="*/ 2147483647 h 99"/>
              <a:gd name="T2" fmla="*/ 2147483647 w 86"/>
              <a:gd name="T3" fmla="*/ 2147483647 h 99"/>
              <a:gd name="T4" fmla="*/ 2147483647 w 86"/>
              <a:gd name="T5" fmla="*/ 2147483647 h 99"/>
              <a:gd name="T6" fmla="*/ 2147483647 w 86"/>
              <a:gd name="T7" fmla="*/ 2147483647 h 99"/>
              <a:gd name="T8" fmla="*/ 2147483647 w 86"/>
              <a:gd name="T9" fmla="*/ 2147483647 h 99"/>
              <a:gd name="T10" fmla="*/ 2147483647 w 86"/>
              <a:gd name="T11" fmla="*/ 2147483647 h 99"/>
              <a:gd name="T12" fmla="*/ 2147483647 w 86"/>
              <a:gd name="T13" fmla="*/ 2147483647 h 99"/>
              <a:gd name="T14" fmla="*/ 2147483647 w 86"/>
              <a:gd name="T15" fmla="*/ 2147483647 h 99"/>
              <a:gd name="T16" fmla="*/ 2147483647 w 86"/>
              <a:gd name="T17" fmla="*/ 2147483647 h 99"/>
              <a:gd name="T18" fmla="*/ 2147483647 w 86"/>
              <a:gd name="T19" fmla="*/ 2147483647 h 99"/>
              <a:gd name="T20" fmla="*/ 2147483647 w 86"/>
              <a:gd name="T21" fmla="*/ 0 h 99"/>
              <a:gd name="T22" fmla="*/ 0 w 86"/>
              <a:gd name="T23" fmla="*/ 2147483647 h 99"/>
              <a:gd name="T24" fmla="*/ 2147483647 w 86"/>
              <a:gd name="T25" fmla="*/ 2147483647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99"/>
              <a:gd name="T41" fmla="*/ 86 w 86"/>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99">
                <a:moveTo>
                  <a:pt x="19" y="99"/>
                </a:moveTo>
                <a:lnTo>
                  <a:pt x="55" y="86"/>
                </a:lnTo>
                <a:lnTo>
                  <a:pt x="55" y="46"/>
                </a:lnTo>
                <a:lnTo>
                  <a:pt x="65" y="55"/>
                </a:lnTo>
                <a:lnTo>
                  <a:pt x="67" y="74"/>
                </a:lnTo>
                <a:lnTo>
                  <a:pt x="74" y="74"/>
                </a:lnTo>
                <a:lnTo>
                  <a:pt x="86" y="55"/>
                </a:lnTo>
                <a:lnTo>
                  <a:pt x="74" y="34"/>
                </a:lnTo>
                <a:lnTo>
                  <a:pt x="55" y="31"/>
                </a:lnTo>
                <a:lnTo>
                  <a:pt x="42" y="4"/>
                </a:lnTo>
                <a:lnTo>
                  <a:pt x="31" y="0"/>
                </a:lnTo>
                <a:lnTo>
                  <a:pt x="0" y="10"/>
                </a:lnTo>
                <a:lnTo>
                  <a:pt x="19" y="99"/>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54" name="Freeform 118"/>
          <p:cNvSpPr>
            <a:spLocks/>
          </p:cNvSpPr>
          <p:nvPr/>
        </p:nvSpPr>
        <p:spPr bwMode="auto">
          <a:xfrm>
            <a:off x="8204200" y="1987550"/>
            <a:ext cx="577850" cy="285750"/>
          </a:xfrm>
          <a:custGeom>
            <a:avLst/>
            <a:gdLst>
              <a:gd name="T0" fmla="*/ 0 w 364"/>
              <a:gd name="T1" fmla="*/ 2147483647 h 180"/>
              <a:gd name="T2" fmla="*/ 2147483647 w 364"/>
              <a:gd name="T3" fmla="*/ 2147483647 h 180"/>
              <a:gd name="T4" fmla="*/ 2147483647 w 364"/>
              <a:gd name="T5" fmla="*/ 2147483647 h 180"/>
              <a:gd name="T6" fmla="*/ 2147483647 w 364"/>
              <a:gd name="T7" fmla="*/ 2147483647 h 180"/>
              <a:gd name="T8" fmla="*/ 2147483647 w 364"/>
              <a:gd name="T9" fmla="*/ 2147483647 h 180"/>
              <a:gd name="T10" fmla="*/ 2147483647 w 364"/>
              <a:gd name="T11" fmla="*/ 2147483647 h 180"/>
              <a:gd name="T12" fmla="*/ 2147483647 w 364"/>
              <a:gd name="T13" fmla="*/ 2147483647 h 180"/>
              <a:gd name="T14" fmla="*/ 2147483647 w 364"/>
              <a:gd name="T15" fmla="*/ 2147483647 h 180"/>
              <a:gd name="T16" fmla="*/ 2147483647 w 364"/>
              <a:gd name="T17" fmla="*/ 2147483647 h 180"/>
              <a:gd name="T18" fmla="*/ 2147483647 w 364"/>
              <a:gd name="T19" fmla="*/ 2147483647 h 180"/>
              <a:gd name="T20" fmla="*/ 2147483647 w 364"/>
              <a:gd name="T21" fmla="*/ 2147483647 h 180"/>
              <a:gd name="T22" fmla="*/ 2147483647 w 364"/>
              <a:gd name="T23" fmla="*/ 2147483647 h 180"/>
              <a:gd name="T24" fmla="*/ 2147483647 w 364"/>
              <a:gd name="T25" fmla="*/ 2147483647 h 180"/>
              <a:gd name="T26" fmla="*/ 2147483647 w 364"/>
              <a:gd name="T27" fmla="*/ 2147483647 h 180"/>
              <a:gd name="T28" fmla="*/ 2147483647 w 364"/>
              <a:gd name="T29" fmla="*/ 2147483647 h 180"/>
              <a:gd name="T30" fmla="*/ 2147483647 w 364"/>
              <a:gd name="T31" fmla="*/ 2147483647 h 180"/>
              <a:gd name="T32" fmla="*/ 2147483647 w 364"/>
              <a:gd name="T33" fmla="*/ 2147483647 h 180"/>
              <a:gd name="T34" fmla="*/ 2147483647 w 364"/>
              <a:gd name="T35" fmla="*/ 2147483647 h 180"/>
              <a:gd name="T36" fmla="*/ 2147483647 w 364"/>
              <a:gd name="T37" fmla="*/ 2147483647 h 180"/>
              <a:gd name="T38" fmla="*/ 2147483647 w 364"/>
              <a:gd name="T39" fmla="*/ 2147483647 h 180"/>
              <a:gd name="T40" fmla="*/ 2147483647 w 364"/>
              <a:gd name="T41" fmla="*/ 2147483647 h 180"/>
              <a:gd name="T42" fmla="*/ 2147483647 w 364"/>
              <a:gd name="T43" fmla="*/ 2147483647 h 180"/>
              <a:gd name="T44" fmla="*/ 2147483647 w 364"/>
              <a:gd name="T45" fmla="*/ 2147483647 h 180"/>
              <a:gd name="T46" fmla="*/ 2147483647 w 364"/>
              <a:gd name="T47" fmla="*/ 2147483647 h 180"/>
              <a:gd name="T48" fmla="*/ 2147483647 w 364"/>
              <a:gd name="T49" fmla="*/ 2147483647 h 180"/>
              <a:gd name="T50" fmla="*/ 2147483647 w 364"/>
              <a:gd name="T51" fmla="*/ 2147483647 h 180"/>
              <a:gd name="T52" fmla="*/ 2147483647 w 364"/>
              <a:gd name="T53" fmla="*/ 2147483647 h 180"/>
              <a:gd name="T54" fmla="*/ 2147483647 w 364"/>
              <a:gd name="T55" fmla="*/ 0 h 180"/>
              <a:gd name="T56" fmla="*/ 2147483647 w 364"/>
              <a:gd name="T57" fmla="*/ 2147483647 h 180"/>
              <a:gd name="T58" fmla="*/ 2147483647 w 364"/>
              <a:gd name="T59" fmla="*/ 2147483647 h 180"/>
              <a:gd name="T60" fmla="*/ 0 w 364"/>
              <a:gd name="T61" fmla="*/ 2147483647 h 180"/>
              <a:gd name="T62" fmla="*/ 0 w 364"/>
              <a:gd name="T63" fmla="*/ 2147483647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4"/>
              <a:gd name="T97" fmla="*/ 0 h 180"/>
              <a:gd name="T98" fmla="*/ 364 w 364"/>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4" h="180">
                <a:moveTo>
                  <a:pt x="0" y="169"/>
                </a:moveTo>
                <a:lnTo>
                  <a:pt x="169" y="133"/>
                </a:lnTo>
                <a:lnTo>
                  <a:pt x="200" y="123"/>
                </a:lnTo>
                <a:lnTo>
                  <a:pt x="211" y="127"/>
                </a:lnTo>
                <a:lnTo>
                  <a:pt x="224" y="154"/>
                </a:lnTo>
                <a:lnTo>
                  <a:pt x="243" y="157"/>
                </a:lnTo>
                <a:lnTo>
                  <a:pt x="255" y="178"/>
                </a:lnTo>
                <a:lnTo>
                  <a:pt x="266" y="180"/>
                </a:lnTo>
                <a:lnTo>
                  <a:pt x="279" y="159"/>
                </a:lnTo>
                <a:lnTo>
                  <a:pt x="285" y="142"/>
                </a:lnTo>
                <a:lnTo>
                  <a:pt x="298" y="165"/>
                </a:lnTo>
                <a:lnTo>
                  <a:pt x="364" y="144"/>
                </a:lnTo>
                <a:lnTo>
                  <a:pt x="361" y="119"/>
                </a:lnTo>
                <a:lnTo>
                  <a:pt x="342" y="87"/>
                </a:lnTo>
                <a:lnTo>
                  <a:pt x="332" y="83"/>
                </a:lnTo>
                <a:lnTo>
                  <a:pt x="321" y="85"/>
                </a:lnTo>
                <a:lnTo>
                  <a:pt x="323" y="91"/>
                </a:lnTo>
                <a:lnTo>
                  <a:pt x="338" y="93"/>
                </a:lnTo>
                <a:lnTo>
                  <a:pt x="344" y="123"/>
                </a:lnTo>
                <a:lnTo>
                  <a:pt x="317" y="135"/>
                </a:lnTo>
                <a:lnTo>
                  <a:pt x="279" y="110"/>
                </a:lnTo>
                <a:lnTo>
                  <a:pt x="266" y="83"/>
                </a:lnTo>
                <a:lnTo>
                  <a:pt x="249" y="76"/>
                </a:lnTo>
                <a:lnTo>
                  <a:pt x="249" y="83"/>
                </a:lnTo>
                <a:lnTo>
                  <a:pt x="232" y="68"/>
                </a:lnTo>
                <a:lnTo>
                  <a:pt x="245" y="49"/>
                </a:lnTo>
                <a:lnTo>
                  <a:pt x="256" y="32"/>
                </a:lnTo>
                <a:lnTo>
                  <a:pt x="236" y="0"/>
                </a:lnTo>
                <a:lnTo>
                  <a:pt x="200" y="27"/>
                </a:lnTo>
                <a:lnTo>
                  <a:pt x="78" y="57"/>
                </a:lnTo>
                <a:lnTo>
                  <a:pt x="0" y="74"/>
                </a:lnTo>
                <a:lnTo>
                  <a:pt x="0" y="169"/>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55" name="Freeform 119"/>
          <p:cNvSpPr>
            <a:spLocks/>
          </p:cNvSpPr>
          <p:nvPr/>
        </p:nvSpPr>
        <p:spPr bwMode="auto">
          <a:xfrm>
            <a:off x="8666163" y="2263775"/>
            <a:ext cx="53975" cy="42863"/>
          </a:xfrm>
          <a:custGeom>
            <a:avLst/>
            <a:gdLst>
              <a:gd name="T0" fmla="*/ 0 w 34"/>
              <a:gd name="T1" fmla="*/ 2147483647 h 27"/>
              <a:gd name="T2" fmla="*/ 2147483647 w 34"/>
              <a:gd name="T3" fmla="*/ 0 h 27"/>
              <a:gd name="T4" fmla="*/ 2147483647 w 34"/>
              <a:gd name="T5" fmla="*/ 2147483647 h 27"/>
              <a:gd name="T6" fmla="*/ 0 w 34"/>
              <a:gd name="T7" fmla="*/ 2147483647 h 27"/>
              <a:gd name="T8" fmla="*/ 0 60000 65536"/>
              <a:gd name="T9" fmla="*/ 0 60000 65536"/>
              <a:gd name="T10" fmla="*/ 0 60000 65536"/>
              <a:gd name="T11" fmla="*/ 0 60000 65536"/>
              <a:gd name="T12" fmla="*/ 0 w 34"/>
              <a:gd name="T13" fmla="*/ 0 h 27"/>
              <a:gd name="T14" fmla="*/ 34 w 34"/>
              <a:gd name="T15" fmla="*/ 27 h 27"/>
            </a:gdLst>
            <a:ahLst/>
            <a:cxnLst>
              <a:cxn ang="T8">
                <a:pos x="T0" y="T1"/>
              </a:cxn>
              <a:cxn ang="T9">
                <a:pos x="T2" y="T3"/>
              </a:cxn>
              <a:cxn ang="T10">
                <a:pos x="T4" y="T5"/>
              </a:cxn>
              <a:cxn ang="T11">
                <a:pos x="T6" y="T7"/>
              </a:cxn>
            </a:cxnLst>
            <a:rect l="T12" t="T13" r="T14" b="T15"/>
            <a:pathLst>
              <a:path w="34" h="27">
                <a:moveTo>
                  <a:pt x="0" y="27"/>
                </a:moveTo>
                <a:lnTo>
                  <a:pt x="15" y="0"/>
                </a:lnTo>
                <a:lnTo>
                  <a:pt x="34" y="12"/>
                </a:lnTo>
                <a:lnTo>
                  <a:pt x="0" y="27"/>
                </a:lnTo>
                <a:close/>
              </a:path>
            </a:pathLst>
          </a:custGeom>
          <a:solidFill>
            <a:srgbClr val="B8FFB8"/>
          </a:solidFill>
          <a:ln w="9525">
            <a:noFill/>
            <a:round/>
            <a:headEnd/>
            <a:tailEnd/>
          </a:ln>
        </p:spPr>
        <p:txBody>
          <a:bodyPr/>
          <a:lstStyle/>
          <a:p>
            <a:pPr algn="l"/>
            <a:endParaRPr lang="en-US" smtClean="0">
              <a:solidFill>
                <a:srgbClr val="000000"/>
              </a:solidFill>
              <a:latin typeface="Arial" pitchFamily="34" charset="0"/>
            </a:endParaRPr>
          </a:p>
        </p:txBody>
      </p:sp>
      <p:sp>
        <p:nvSpPr>
          <p:cNvPr id="2156" name="Freeform 120"/>
          <p:cNvSpPr>
            <a:spLocks/>
          </p:cNvSpPr>
          <p:nvPr/>
        </p:nvSpPr>
        <p:spPr bwMode="auto">
          <a:xfrm>
            <a:off x="8761413" y="2259013"/>
            <a:ext cx="42862" cy="30162"/>
          </a:xfrm>
          <a:custGeom>
            <a:avLst/>
            <a:gdLst>
              <a:gd name="T0" fmla="*/ 0 w 27"/>
              <a:gd name="T1" fmla="*/ 2147483647 h 19"/>
              <a:gd name="T2" fmla="*/ 2147483647 w 27"/>
              <a:gd name="T3" fmla="*/ 0 h 19"/>
              <a:gd name="T4" fmla="*/ 2147483647 w 27"/>
              <a:gd name="T5" fmla="*/ 2147483647 h 19"/>
              <a:gd name="T6" fmla="*/ 0 w 27"/>
              <a:gd name="T7" fmla="*/ 2147483647 h 19"/>
              <a:gd name="T8" fmla="*/ 0 60000 65536"/>
              <a:gd name="T9" fmla="*/ 0 60000 65536"/>
              <a:gd name="T10" fmla="*/ 0 60000 65536"/>
              <a:gd name="T11" fmla="*/ 0 60000 65536"/>
              <a:gd name="T12" fmla="*/ 0 w 27"/>
              <a:gd name="T13" fmla="*/ 0 h 19"/>
              <a:gd name="T14" fmla="*/ 27 w 27"/>
              <a:gd name="T15" fmla="*/ 19 h 19"/>
            </a:gdLst>
            <a:ahLst/>
            <a:cxnLst>
              <a:cxn ang="T8">
                <a:pos x="T0" y="T1"/>
              </a:cxn>
              <a:cxn ang="T9">
                <a:pos x="T2" y="T3"/>
              </a:cxn>
              <a:cxn ang="T10">
                <a:pos x="T4" y="T5"/>
              </a:cxn>
              <a:cxn ang="T11">
                <a:pos x="T6" y="T7"/>
              </a:cxn>
            </a:cxnLst>
            <a:rect l="T12" t="T13" r="T14" b="T15"/>
            <a:pathLst>
              <a:path w="27" h="19">
                <a:moveTo>
                  <a:pt x="0" y="19"/>
                </a:moveTo>
                <a:lnTo>
                  <a:pt x="15" y="0"/>
                </a:lnTo>
                <a:lnTo>
                  <a:pt x="27" y="13"/>
                </a:lnTo>
                <a:lnTo>
                  <a:pt x="0" y="19"/>
                </a:lnTo>
                <a:close/>
              </a:path>
            </a:pathLst>
          </a:custGeom>
          <a:solidFill>
            <a:srgbClr val="B8FFB8"/>
          </a:solidFill>
          <a:ln w="9525">
            <a:noFill/>
            <a:round/>
            <a:headEnd/>
            <a:tailEnd/>
          </a:ln>
        </p:spPr>
        <p:txBody>
          <a:bodyPr/>
          <a:lstStyle/>
          <a:p>
            <a:pPr algn="l"/>
            <a:endParaRPr lang="en-US" smtClean="0">
              <a:solidFill>
                <a:srgbClr val="000000"/>
              </a:solidFill>
              <a:latin typeface="Arial" pitchFamily="34" charset="0"/>
            </a:endParaRPr>
          </a:p>
        </p:txBody>
      </p:sp>
      <p:sp>
        <p:nvSpPr>
          <p:cNvPr id="2157" name="Freeform 121"/>
          <p:cNvSpPr>
            <a:spLocks/>
          </p:cNvSpPr>
          <p:nvPr/>
        </p:nvSpPr>
        <p:spPr bwMode="auto">
          <a:xfrm>
            <a:off x="8075613" y="1570038"/>
            <a:ext cx="279400" cy="534987"/>
          </a:xfrm>
          <a:custGeom>
            <a:avLst/>
            <a:gdLst>
              <a:gd name="T0" fmla="*/ 2147483647 w 176"/>
              <a:gd name="T1" fmla="*/ 2147483647 h 337"/>
              <a:gd name="T2" fmla="*/ 2147483647 w 176"/>
              <a:gd name="T3" fmla="*/ 2147483647 h 337"/>
              <a:gd name="T4" fmla="*/ 2147483647 w 176"/>
              <a:gd name="T5" fmla="*/ 2147483647 h 337"/>
              <a:gd name="T6" fmla="*/ 2147483647 w 176"/>
              <a:gd name="T7" fmla="*/ 2147483647 h 337"/>
              <a:gd name="T8" fmla="*/ 2147483647 w 176"/>
              <a:gd name="T9" fmla="*/ 2147483647 h 337"/>
              <a:gd name="T10" fmla="*/ 2147483647 w 176"/>
              <a:gd name="T11" fmla="*/ 2147483647 h 337"/>
              <a:gd name="T12" fmla="*/ 2147483647 w 176"/>
              <a:gd name="T13" fmla="*/ 0 h 337"/>
              <a:gd name="T14" fmla="*/ 0 w 176"/>
              <a:gd name="T15" fmla="*/ 2147483647 h 337"/>
              <a:gd name="T16" fmla="*/ 2147483647 w 176"/>
              <a:gd name="T17" fmla="*/ 2147483647 h 3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337"/>
              <a:gd name="T29" fmla="*/ 176 w 176"/>
              <a:gd name="T30" fmla="*/ 337 h 3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337">
                <a:moveTo>
                  <a:pt x="28" y="138"/>
                </a:moveTo>
                <a:lnTo>
                  <a:pt x="36" y="199"/>
                </a:lnTo>
                <a:lnTo>
                  <a:pt x="81" y="337"/>
                </a:lnTo>
                <a:lnTo>
                  <a:pt x="159" y="320"/>
                </a:lnTo>
                <a:lnTo>
                  <a:pt x="154" y="123"/>
                </a:lnTo>
                <a:lnTo>
                  <a:pt x="174" y="85"/>
                </a:lnTo>
                <a:lnTo>
                  <a:pt x="176" y="0"/>
                </a:lnTo>
                <a:lnTo>
                  <a:pt x="0" y="41"/>
                </a:lnTo>
                <a:lnTo>
                  <a:pt x="28" y="138"/>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58" name="Freeform 122"/>
          <p:cNvSpPr>
            <a:spLocks/>
          </p:cNvSpPr>
          <p:nvPr/>
        </p:nvSpPr>
        <p:spPr bwMode="auto">
          <a:xfrm>
            <a:off x="8320088" y="1490663"/>
            <a:ext cx="258762" cy="587375"/>
          </a:xfrm>
          <a:custGeom>
            <a:avLst/>
            <a:gdLst>
              <a:gd name="T0" fmla="*/ 0 w 163"/>
              <a:gd name="T1" fmla="*/ 2147483647 h 370"/>
              <a:gd name="T2" fmla="*/ 2147483647 w 163"/>
              <a:gd name="T3" fmla="*/ 2147483647 h 370"/>
              <a:gd name="T4" fmla="*/ 2147483647 w 163"/>
              <a:gd name="T5" fmla="*/ 2147483647 h 370"/>
              <a:gd name="T6" fmla="*/ 2147483647 w 163"/>
              <a:gd name="T7" fmla="*/ 2147483647 h 370"/>
              <a:gd name="T8" fmla="*/ 2147483647 w 163"/>
              <a:gd name="T9" fmla="*/ 0 h 370"/>
              <a:gd name="T10" fmla="*/ 2147483647 w 163"/>
              <a:gd name="T11" fmla="*/ 2147483647 h 370"/>
              <a:gd name="T12" fmla="*/ 2147483647 w 163"/>
              <a:gd name="T13" fmla="*/ 2147483647 h 370"/>
              <a:gd name="T14" fmla="*/ 2147483647 w 163"/>
              <a:gd name="T15" fmla="*/ 2147483647 h 370"/>
              <a:gd name="T16" fmla="*/ 2147483647 w 163"/>
              <a:gd name="T17" fmla="*/ 2147483647 h 370"/>
              <a:gd name="T18" fmla="*/ 2147483647 w 163"/>
              <a:gd name="T19" fmla="*/ 2147483647 h 370"/>
              <a:gd name="T20" fmla="*/ 0 w 163"/>
              <a:gd name="T21" fmla="*/ 2147483647 h 3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370"/>
              <a:gd name="T35" fmla="*/ 163 w 163"/>
              <a:gd name="T36" fmla="*/ 370 h 3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370">
                <a:moveTo>
                  <a:pt x="0" y="173"/>
                </a:moveTo>
                <a:lnTo>
                  <a:pt x="20" y="135"/>
                </a:lnTo>
                <a:lnTo>
                  <a:pt x="22" y="50"/>
                </a:lnTo>
                <a:lnTo>
                  <a:pt x="20" y="17"/>
                </a:lnTo>
                <a:lnTo>
                  <a:pt x="53" y="0"/>
                </a:lnTo>
                <a:lnTo>
                  <a:pt x="127" y="232"/>
                </a:lnTo>
                <a:lnTo>
                  <a:pt x="163" y="281"/>
                </a:lnTo>
                <a:lnTo>
                  <a:pt x="163" y="313"/>
                </a:lnTo>
                <a:lnTo>
                  <a:pt x="127" y="340"/>
                </a:lnTo>
                <a:lnTo>
                  <a:pt x="5" y="370"/>
                </a:lnTo>
                <a:lnTo>
                  <a:pt x="0" y="173"/>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59" name="Freeform 123"/>
          <p:cNvSpPr>
            <a:spLocks/>
          </p:cNvSpPr>
          <p:nvPr/>
        </p:nvSpPr>
        <p:spPr bwMode="auto">
          <a:xfrm>
            <a:off x="8404225" y="969963"/>
            <a:ext cx="631825" cy="966787"/>
          </a:xfrm>
          <a:custGeom>
            <a:avLst/>
            <a:gdLst>
              <a:gd name="T0" fmla="*/ 0 w 398"/>
              <a:gd name="T1" fmla="*/ 2147483647 h 609"/>
              <a:gd name="T2" fmla="*/ 2147483647 w 398"/>
              <a:gd name="T3" fmla="*/ 2147483647 h 609"/>
              <a:gd name="T4" fmla="*/ 2147483647 w 398"/>
              <a:gd name="T5" fmla="*/ 2147483647 h 609"/>
              <a:gd name="T6" fmla="*/ 2147483647 w 398"/>
              <a:gd name="T7" fmla="*/ 2147483647 h 609"/>
              <a:gd name="T8" fmla="*/ 2147483647 w 398"/>
              <a:gd name="T9" fmla="*/ 2147483647 h 609"/>
              <a:gd name="T10" fmla="*/ 2147483647 w 398"/>
              <a:gd name="T11" fmla="*/ 2147483647 h 609"/>
              <a:gd name="T12" fmla="*/ 2147483647 w 398"/>
              <a:gd name="T13" fmla="*/ 2147483647 h 609"/>
              <a:gd name="T14" fmla="*/ 2147483647 w 398"/>
              <a:gd name="T15" fmla="*/ 2147483647 h 609"/>
              <a:gd name="T16" fmla="*/ 2147483647 w 398"/>
              <a:gd name="T17" fmla="*/ 2147483647 h 609"/>
              <a:gd name="T18" fmla="*/ 2147483647 w 398"/>
              <a:gd name="T19" fmla="*/ 0 h 609"/>
              <a:gd name="T20" fmla="*/ 2147483647 w 398"/>
              <a:gd name="T21" fmla="*/ 2147483647 h 609"/>
              <a:gd name="T22" fmla="*/ 2147483647 w 398"/>
              <a:gd name="T23" fmla="*/ 2147483647 h 609"/>
              <a:gd name="T24" fmla="*/ 2147483647 w 398"/>
              <a:gd name="T25" fmla="*/ 2147483647 h 609"/>
              <a:gd name="T26" fmla="*/ 2147483647 w 398"/>
              <a:gd name="T27" fmla="*/ 2147483647 h 609"/>
              <a:gd name="T28" fmla="*/ 2147483647 w 398"/>
              <a:gd name="T29" fmla="*/ 2147483647 h 609"/>
              <a:gd name="T30" fmla="*/ 2147483647 w 398"/>
              <a:gd name="T31" fmla="*/ 2147483647 h 609"/>
              <a:gd name="T32" fmla="*/ 2147483647 w 398"/>
              <a:gd name="T33" fmla="*/ 2147483647 h 609"/>
              <a:gd name="T34" fmla="*/ 2147483647 w 398"/>
              <a:gd name="T35" fmla="*/ 2147483647 h 609"/>
              <a:gd name="T36" fmla="*/ 2147483647 w 398"/>
              <a:gd name="T37" fmla="*/ 2147483647 h 609"/>
              <a:gd name="T38" fmla="*/ 2147483647 w 398"/>
              <a:gd name="T39" fmla="*/ 2147483647 h 609"/>
              <a:gd name="T40" fmla="*/ 2147483647 w 398"/>
              <a:gd name="T41" fmla="*/ 2147483647 h 609"/>
              <a:gd name="T42" fmla="*/ 2147483647 w 398"/>
              <a:gd name="T43" fmla="*/ 2147483647 h 609"/>
              <a:gd name="T44" fmla="*/ 2147483647 w 398"/>
              <a:gd name="T45" fmla="*/ 2147483647 h 609"/>
              <a:gd name="T46" fmla="*/ 2147483647 w 398"/>
              <a:gd name="T47" fmla="*/ 2147483647 h 609"/>
              <a:gd name="T48" fmla="*/ 2147483647 w 398"/>
              <a:gd name="T49" fmla="*/ 2147483647 h 609"/>
              <a:gd name="T50" fmla="*/ 2147483647 w 398"/>
              <a:gd name="T51" fmla="*/ 2147483647 h 609"/>
              <a:gd name="T52" fmla="*/ 2147483647 w 398"/>
              <a:gd name="T53" fmla="*/ 2147483647 h 609"/>
              <a:gd name="T54" fmla="*/ 2147483647 w 398"/>
              <a:gd name="T55" fmla="*/ 2147483647 h 609"/>
              <a:gd name="T56" fmla="*/ 2147483647 w 398"/>
              <a:gd name="T57" fmla="*/ 2147483647 h 609"/>
              <a:gd name="T58" fmla="*/ 2147483647 w 398"/>
              <a:gd name="T59" fmla="*/ 2147483647 h 609"/>
              <a:gd name="T60" fmla="*/ 2147483647 w 398"/>
              <a:gd name="T61" fmla="*/ 2147483647 h 609"/>
              <a:gd name="T62" fmla="*/ 2147483647 w 398"/>
              <a:gd name="T63" fmla="*/ 2147483647 h 609"/>
              <a:gd name="T64" fmla="*/ 2147483647 w 398"/>
              <a:gd name="T65" fmla="*/ 2147483647 h 609"/>
              <a:gd name="T66" fmla="*/ 0 w 398"/>
              <a:gd name="T67" fmla="*/ 2147483647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8"/>
              <a:gd name="T103" fmla="*/ 0 h 609"/>
              <a:gd name="T104" fmla="*/ 398 w 398"/>
              <a:gd name="T105" fmla="*/ 609 h 6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8" h="609">
                <a:moveTo>
                  <a:pt x="0" y="328"/>
                </a:moveTo>
                <a:lnTo>
                  <a:pt x="22" y="330"/>
                </a:lnTo>
                <a:lnTo>
                  <a:pt x="24" y="290"/>
                </a:lnTo>
                <a:lnTo>
                  <a:pt x="53" y="235"/>
                </a:lnTo>
                <a:lnTo>
                  <a:pt x="39" y="196"/>
                </a:lnTo>
                <a:lnTo>
                  <a:pt x="96" y="4"/>
                </a:lnTo>
                <a:lnTo>
                  <a:pt x="110" y="4"/>
                </a:lnTo>
                <a:lnTo>
                  <a:pt x="113" y="29"/>
                </a:lnTo>
                <a:lnTo>
                  <a:pt x="170" y="8"/>
                </a:lnTo>
                <a:lnTo>
                  <a:pt x="172" y="0"/>
                </a:lnTo>
                <a:lnTo>
                  <a:pt x="218" y="10"/>
                </a:lnTo>
                <a:lnTo>
                  <a:pt x="292" y="198"/>
                </a:lnTo>
                <a:lnTo>
                  <a:pt x="326" y="199"/>
                </a:lnTo>
                <a:lnTo>
                  <a:pt x="388" y="270"/>
                </a:lnTo>
                <a:lnTo>
                  <a:pt x="379" y="283"/>
                </a:lnTo>
                <a:lnTo>
                  <a:pt x="398" y="283"/>
                </a:lnTo>
                <a:lnTo>
                  <a:pt x="384" y="317"/>
                </a:lnTo>
                <a:lnTo>
                  <a:pt x="354" y="340"/>
                </a:lnTo>
                <a:lnTo>
                  <a:pt x="320" y="357"/>
                </a:lnTo>
                <a:lnTo>
                  <a:pt x="316" y="380"/>
                </a:lnTo>
                <a:lnTo>
                  <a:pt x="297" y="359"/>
                </a:lnTo>
                <a:lnTo>
                  <a:pt x="267" y="383"/>
                </a:lnTo>
                <a:lnTo>
                  <a:pt x="252" y="383"/>
                </a:lnTo>
                <a:lnTo>
                  <a:pt x="238" y="368"/>
                </a:lnTo>
                <a:lnTo>
                  <a:pt x="231" y="442"/>
                </a:lnTo>
                <a:lnTo>
                  <a:pt x="202" y="453"/>
                </a:lnTo>
                <a:lnTo>
                  <a:pt x="189" y="482"/>
                </a:lnTo>
                <a:lnTo>
                  <a:pt x="172" y="482"/>
                </a:lnTo>
                <a:lnTo>
                  <a:pt x="132" y="525"/>
                </a:lnTo>
                <a:lnTo>
                  <a:pt x="130" y="560"/>
                </a:lnTo>
                <a:lnTo>
                  <a:pt x="121" y="573"/>
                </a:lnTo>
                <a:lnTo>
                  <a:pt x="110" y="609"/>
                </a:lnTo>
                <a:lnTo>
                  <a:pt x="74" y="560"/>
                </a:lnTo>
                <a:lnTo>
                  <a:pt x="0" y="328"/>
                </a:lnTo>
                <a:close/>
              </a:path>
            </a:pathLst>
          </a:custGeom>
          <a:solidFill>
            <a:srgbClr val="FFC000"/>
          </a:solidFill>
          <a:ln w="9525">
            <a:solidFill>
              <a:schemeClr val="bg2"/>
            </a:solidFill>
            <a:round/>
            <a:headEnd/>
            <a:tailEnd/>
          </a:ln>
        </p:spPr>
        <p:txBody>
          <a:bodyPr/>
          <a:lstStyle/>
          <a:p>
            <a:pPr algn="l"/>
            <a:endParaRPr lang="en-US" smtClean="0">
              <a:solidFill>
                <a:srgbClr val="000000"/>
              </a:solidFill>
              <a:latin typeface="Arial" pitchFamily="34" charset="0"/>
            </a:endParaRPr>
          </a:p>
        </p:txBody>
      </p:sp>
      <p:sp>
        <p:nvSpPr>
          <p:cNvPr id="2172" name="Text Box 124"/>
          <p:cNvSpPr txBox="1">
            <a:spLocks noChangeArrowheads="1"/>
          </p:cNvSpPr>
          <p:nvPr/>
        </p:nvSpPr>
        <p:spPr bwMode="auto">
          <a:xfrm>
            <a:off x="2438400" y="83403"/>
            <a:ext cx="3810000" cy="830997"/>
          </a:xfrm>
          <a:prstGeom prst="rect">
            <a:avLst/>
          </a:prstGeom>
          <a:noFill/>
          <a:ln w="9525">
            <a:noFill/>
            <a:miter lim="800000"/>
            <a:headEnd/>
            <a:tailEnd/>
          </a:ln>
          <a:effectLst/>
        </p:spPr>
        <p:txBody>
          <a:bodyPr wrap="square">
            <a:spAutoFit/>
          </a:bodyPr>
          <a:lstStyle/>
          <a:p>
            <a:pPr>
              <a:defRPr/>
            </a:pPr>
            <a:r>
              <a:rPr lang="en-US" b="1" u="sng" dirty="0" smtClean="0">
                <a:solidFill>
                  <a:srgbClr val="000000"/>
                </a:solidFill>
                <a:effectLst>
                  <a:outerShdw blurRad="38100" dist="38100" dir="2700000" algn="tl">
                    <a:srgbClr val="C0C0C0"/>
                  </a:outerShdw>
                </a:effectLst>
                <a:latin typeface="Baskerville Old Face" pitchFamily="18" charset="0"/>
              </a:rPr>
              <a:t>NTRA Advantage </a:t>
            </a:r>
          </a:p>
          <a:p>
            <a:pPr>
              <a:defRPr/>
            </a:pPr>
            <a:r>
              <a:rPr lang="en-US" b="1" u="sng" dirty="0" smtClean="0">
                <a:solidFill>
                  <a:srgbClr val="000000"/>
                </a:solidFill>
                <a:effectLst>
                  <a:outerShdw blurRad="38100" dist="38100" dir="2700000" algn="tl">
                    <a:srgbClr val="C0C0C0"/>
                  </a:outerShdw>
                </a:effectLst>
                <a:latin typeface="Baskerville Old Face" pitchFamily="18" charset="0"/>
              </a:rPr>
              <a:t>2011 Sales </a:t>
            </a:r>
            <a:r>
              <a:rPr lang="en-US" b="1" u="sng" dirty="0">
                <a:solidFill>
                  <a:srgbClr val="000000"/>
                </a:solidFill>
                <a:effectLst>
                  <a:outerShdw blurRad="38100" dist="38100" dir="2700000" algn="tl">
                    <a:srgbClr val="C0C0C0"/>
                  </a:outerShdw>
                </a:effectLst>
                <a:latin typeface="Baskerville Old Face" pitchFamily="18" charset="0"/>
              </a:rPr>
              <a:t>Territories</a:t>
            </a:r>
          </a:p>
        </p:txBody>
      </p:sp>
      <p:sp>
        <p:nvSpPr>
          <p:cNvPr id="2161" name="Text Box 129"/>
          <p:cNvSpPr txBox="1">
            <a:spLocks noChangeArrowheads="1"/>
          </p:cNvSpPr>
          <p:nvPr/>
        </p:nvSpPr>
        <p:spPr bwMode="auto">
          <a:xfrm>
            <a:off x="681038" y="4953000"/>
            <a:ext cx="4144962" cy="1570038"/>
          </a:xfrm>
          <a:prstGeom prst="rect">
            <a:avLst/>
          </a:prstGeom>
          <a:noFill/>
          <a:ln w="9525">
            <a:noFill/>
            <a:miter lim="800000"/>
            <a:headEnd/>
            <a:tailEnd/>
          </a:ln>
        </p:spPr>
        <p:txBody>
          <a:bodyPr>
            <a:spAutoFit/>
          </a:bodyPr>
          <a:lstStyle/>
          <a:p>
            <a:pPr algn="l"/>
            <a:r>
              <a:rPr lang="en-US" sz="1600" smtClean="0">
                <a:solidFill>
                  <a:srgbClr val="000000"/>
                </a:solidFill>
                <a:latin typeface="Arial" pitchFamily="34" charset="0"/>
              </a:rPr>
              <a:t>Steve Driskill</a:t>
            </a:r>
          </a:p>
          <a:p>
            <a:pPr algn="l"/>
            <a:r>
              <a:rPr lang="en-US" sz="1600" smtClean="0">
                <a:solidFill>
                  <a:srgbClr val="000000"/>
                </a:solidFill>
                <a:latin typeface="Arial" pitchFamily="34" charset="0"/>
              </a:rPr>
              <a:t>Lauren Carlisle </a:t>
            </a:r>
          </a:p>
          <a:p>
            <a:pPr algn="l"/>
            <a:r>
              <a:rPr lang="en-US" sz="1600" smtClean="0">
                <a:solidFill>
                  <a:srgbClr val="000000"/>
                </a:solidFill>
                <a:latin typeface="Arial" pitchFamily="34" charset="0"/>
              </a:rPr>
              <a:t>James Lawson</a:t>
            </a:r>
          </a:p>
          <a:p>
            <a:pPr algn="l"/>
            <a:r>
              <a:rPr lang="en-US" sz="1600" smtClean="0">
                <a:solidFill>
                  <a:srgbClr val="000000"/>
                </a:solidFill>
                <a:latin typeface="Arial" pitchFamily="34" charset="0"/>
              </a:rPr>
              <a:t>Susan Parks</a:t>
            </a:r>
          </a:p>
          <a:p>
            <a:pPr algn="l"/>
            <a:r>
              <a:rPr lang="en-US" sz="1600" smtClean="0">
                <a:solidFill>
                  <a:srgbClr val="000000"/>
                </a:solidFill>
                <a:latin typeface="Arial" pitchFamily="34" charset="0"/>
              </a:rPr>
              <a:t>Meganne Hoffman</a:t>
            </a:r>
          </a:p>
          <a:p>
            <a:pPr algn="l"/>
            <a:r>
              <a:rPr lang="en-US" sz="1600" smtClean="0">
                <a:solidFill>
                  <a:srgbClr val="000000"/>
                </a:solidFill>
                <a:latin typeface="Arial" pitchFamily="34" charset="0"/>
              </a:rPr>
              <a:t>Anna Johnson</a:t>
            </a:r>
          </a:p>
        </p:txBody>
      </p:sp>
      <p:sp>
        <p:nvSpPr>
          <p:cNvPr id="2162" name="Rectangle 132"/>
          <p:cNvSpPr>
            <a:spLocks noChangeArrowheads="1"/>
          </p:cNvSpPr>
          <p:nvPr/>
        </p:nvSpPr>
        <p:spPr bwMode="auto">
          <a:xfrm>
            <a:off x="457200" y="5334000"/>
            <a:ext cx="228600" cy="76200"/>
          </a:xfrm>
          <a:prstGeom prst="rect">
            <a:avLst/>
          </a:prstGeom>
          <a:solidFill>
            <a:srgbClr val="F50BA7"/>
          </a:solidFill>
          <a:ln w="9525">
            <a:solidFill>
              <a:schemeClr val="tx1"/>
            </a:solidFill>
            <a:miter lim="800000"/>
            <a:headEnd/>
            <a:tailEnd/>
          </a:ln>
        </p:spPr>
        <p:txBody>
          <a:bodyPr wrap="none" anchor="ctr"/>
          <a:lstStyle/>
          <a:p>
            <a:pPr algn="l"/>
            <a:endParaRPr lang="en-US" smtClean="0">
              <a:solidFill>
                <a:srgbClr val="000000"/>
              </a:solidFill>
              <a:latin typeface="Arial" pitchFamily="34" charset="0"/>
            </a:endParaRPr>
          </a:p>
        </p:txBody>
      </p:sp>
      <p:sp>
        <p:nvSpPr>
          <p:cNvPr id="2163" name="Text Box 133"/>
          <p:cNvSpPr txBox="1">
            <a:spLocks noChangeArrowheads="1"/>
          </p:cNvSpPr>
          <p:nvPr/>
        </p:nvSpPr>
        <p:spPr bwMode="auto">
          <a:xfrm>
            <a:off x="838200" y="990600"/>
            <a:ext cx="379413" cy="215900"/>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WA </a:t>
            </a:r>
          </a:p>
        </p:txBody>
      </p:sp>
      <p:sp>
        <p:nvSpPr>
          <p:cNvPr id="2164" name="Text Box 134"/>
          <p:cNvSpPr txBox="1">
            <a:spLocks noChangeArrowheads="1"/>
          </p:cNvSpPr>
          <p:nvPr/>
        </p:nvSpPr>
        <p:spPr bwMode="auto">
          <a:xfrm>
            <a:off x="609600" y="1676400"/>
            <a:ext cx="338138" cy="215900"/>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OR</a:t>
            </a:r>
          </a:p>
        </p:txBody>
      </p:sp>
      <p:sp>
        <p:nvSpPr>
          <p:cNvPr id="2165" name="Text Box 135"/>
          <p:cNvSpPr txBox="1">
            <a:spLocks noChangeArrowheads="1"/>
          </p:cNvSpPr>
          <p:nvPr/>
        </p:nvSpPr>
        <p:spPr bwMode="auto">
          <a:xfrm>
            <a:off x="2438400" y="1295400"/>
            <a:ext cx="360363" cy="215900"/>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MT </a:t>
            </a:r>
          </a:p>
        </p:txBody>
      </p:sp>
      <p:sp>
        <p:nvSpPr>
          <p:cNvPr id="2166" name="Text Box 136"/>
          <p:cNvSpPr txBox="1">
            <a:spLocks noChangeArrowheads="1"/>
          </p:cNvSpPr>
          <p:nvPr/>
        </p:nvSpPr>
        <p:spPr bwMode="auto">
          <a:xfrm>
            <a:off x="1557338" y="1919288"/>
            <a:ext cx="287337" cy="215900"/>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ID</a:t>
            </a:r>
          </a:p>
        </p:txBody>
      </p:sp>
      <p:sp>
        <p:nvSpPr>
          <p:cNvPr id="2167" name="Text Box 137"/>
          <p:cNvSpPr txBox="1">
            <a:spLocks noChangeArrowheads="1"/>
          </p:cNvSpPr>
          <p:nvPr/>
        </p:nvSpPr>
        <p:spPr bwMode="auto">
          <a:xfrm>
            <a:off x="2590800" y="2209800"/>
            <a:ext cx="349250" cy="215900"/>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WY</a:t>
            </a:r>
          </a:p>
        </p:txBody>
      </p:sp>
      <p:sp>
        <p:nvSpPr>
          <p:cNvPr id="2168" name="Text Box 138"/>
          <p:cNvSpPr txBox="1">
            <a:spLocks noChangeArrowheads="1"/>
          </p:cNvSpPr>
          <p:nvPr/>
        </p:nvSpPr>
        <p:spPr bwMode="auto">
          <a:xfrm>
            <a:off x="304800" y="3048000"/>
            <a:ext cx="325438"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CA</a:t>
            </a:r>
          </a:p>
        </p:txBody>
      </p:sp>
      <p:sp>
        <p:nvSpPr>
          <p:cNvPr id="2169" name="Text Box 139"/>
          <p:cNvSpPr txBox="1">
            <a:spLocks noChangeArrowheads="1"/>
          </p:cNvSpPr>
          <p:nvPr/>
        </p:nvSpPr>
        <p:spPr bwMode="auto">
          <a:xfrm>
            <a:off x="914400" y="2667000"/>
            <a:ext cx="325438"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NV</a:t>
            </a:r>
          </a:p>
        </p:txBody>
      </p:sp>
      <p:sp>
        <p:nvSpPr>
          <p:cNvPr id="2170" name="Text Box 140"/>
          <p:cNvSpPr txBox="1">
            <a:spLocks noChangeArrowheads="1"/>
          </p:cNvSpPr>
          <p:nvPr/>
        </p:nvSpPr>
        <p:spPr bwMode="auto">
          <a:xfrm>
            <a:off x="1676400" y="3048000"/>
            <a:ext cx="827088" cy="215900"/>
          </a:xfrm>
          <a:prstGeom prst="rect">
            <a:avLst/>
          </a:prstGeom>
          <a:noFill/>
          <a:ln w="9525">
            <a:noFill/>
            <a:miter lim="800000"/>
            <a:headEnd/>
            <a:tailEnd/>
          </a:ln>
        </p:spPr>
        <p:txBody>
          <a:bodyPr>
            <a:spAutoFit/>
          </a:bodyPr>
          <a:lstStyle/>
          <a:p>
            <a:pPr algn="l"/>
            <a:r>
              <a:rPr lang="en-US" sz="800" smtClean="0">
                <a:solidFill>
                  <a:srgbClr val="000000"/>
                </a:solidFill>
                <a:latin typeface="Arial" pitchFamily="34" charset="0"/>
              </a:rPr>
              <a:t>UT</a:t>
            </a:r>
          </a:p>
        </p:txBody>
      </p:sp>
      <p:sp>
        <p:nvSpPr>
          <p:cNvPr id="2171" name="Text Box 141"/>
          <p:cNvSpPr txBox="1">
            <a:spLocks noChangeArrowheads="1"/>
          </p:cNvSpPr>
          <p:nvPr/>
        </p:nvSpPr>
        <p:spPr bwMode="auto">
          <a:xfrm>
            <a:off x="1600200" y="3962400"/>
            <a:ext cx="314325"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AZ</a:t>
            </a:r>
          </a:p>
        </p:txBody>
      </p:sp>
      <p:sp>
        <p:nvSpPr>
          <p:cNvPr id="6" name="Text Box 151"/>
          <p:cNvSpPr txBox="1">
            <a:spLocks noChangeArrowheads="1"/>
          </p:cNvSpPr>
          <p:nvPr/>
        </p:nvSpPr>
        <p:spPr bwMode="auto">
          <a:xfrm>
            <a:off x="2819400" y="3124200"/>
            <a:ext cx="336550"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CO</a:t>
            </a:r>
          </a:p>
        </p:txBody>
      </p:sp>
      <p:sp>
        <p:nvSpPr>
          <p:cNvPr id="2173" name="Text Box 152"/>
          <p:cNvSpPr txBox="1">
            <a:spLocks noChangeArrowheads="1"/>
          </p:cNvSpPr>
          <p:nvPr/>
        </p:nvSpPr>
        <p:spPr bwMode="auto">
          <a:xfrm>
            <a:off x="2667000" y="4038600"/>
            <a:ext cx="341313"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NM</a:t>
            </a:r>
          </a:p>
        </p:txBody>
      </p:sp>
      <p:sp>
        <p:nvSpPr>
          <p:cNvPr id="2174" name="Text Box 153"/>
          <p:cNvSpPr txBox="1">
            <a:spLocks noChangeArrowheads="1"/>
          </p:cNvSpPr>
          <p:nvPr/>
        </p:nvSpPr>
        <p:spPr bwMode="auto">
          <a:xfrm>
            <a:off x="3886200" y="4876800"/>
            <a:ext cx="314325"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TX</a:t>
            </a:r>
          </a:p>
        </p:txBody>
      </p:sp>
      <p:sp>
        <p:nvSpPr>
          <p:cNvPr id="2175" name="Text Box 154"/>
          <p:cNvSpPr txBox="1">
            <a:spLocks noChangeArrowheads="1"/>
          </p:cNvSpPr>
          <p:nvPr/>
        </p:nvSpPr>
        <p:spPr bwMode="auto">
          <a:xfrm>
            <a:off x="3733800" y="1447800"/>
            <a:ext cx="331788" cy="215900"/>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ND</a:t>
            </a:r>
          </a:p>
        </p:txBody>
      </p:sp>
      <p:sp>
        <p:nvSpPr>
          <p:cNvPr id="2176" name="Text Box 155"/>
          <p:cNvSpPr txBox="1">
            <a:spLocks noChangeArrowheads="1"/>
          </p:cNvSpPr>
          <p:nvPr/>
        </p:nvSpPr>
        <p:spPr bwMode="auto">
          <a:xfrm>
            <a:off x="3733800" y="1981200"/>
            <a:ext cx="327025" cy="215900"/>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SD</a:t>
            </a:r>
          </a:p>
        </p:txBody>
      </p:sp>
      <p:sp>
        <p:nvSpPr>
          <p:cNvPr id="2177" name="Text Box 156"/>
          <p:cNvSpPr txBox="1">
            <a:spLocks noChangeArrowheads="1"/>
          </p:cNvSpPr>
          <p:nvPr/>
        </p:nvSpPr>
        <p:spPr bwMode="auto">
          <a:xfrm>
            <a:off x="3810000" y="2667000"/>
            <a:ext cx="327025" cy="215900"/>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NE</a:t>
            </a:r>
          </a:p>
        </p:txBody>
      </p:sp>
      <p:sp>
        <p:nvSpPr>
          <p:cNvPr id="2178" name="Text Box 157"/>
          <p:cNvSpPr txBox="1">
            <a:spLocks noChangeArrowheads="1"/>
          </p:cNvSpPr>
          <p:nvPr/>
        </p:nvSpPr>
        <p:spPr bwMode="auto">
          <a:xfrm>
            <a:off x="3962400" y="3321050"/>
            <a:ext cx="320675"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KS</a:t>
            </a:r>
          </a:p>
        </p:txBody>
      </p:sp>
      <p:sp>
        <p:nvSpPr>
          <p:cNvPr id="2179" name="Text Box 158"/>
          <p:cNvSpPr txBox="1">
            <a:spLocks noChangeArrowheads="1"/>
          </p:cNvSpPr>
          <p:nvPr/>
        </p:nvSpPr>
        <p:spPr bwMode="auto">
          <a:xfrm>
            <a:off x="4235450" y="3962400"/>
            <a:ext cx="331788"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OK</a:t>
            </a:r>
          </a:p>
        </p:txBody>
      </p:sp>
      <p:sp>
        <p:nvSpPr>
          <p:cNvPr id="2180" name="Text Box 159"/>
          <p:cNvSpPr txBox="1">
            <a:spLocks noChangeArrowheads="1"/>
          </p:cNvSpPr>
          <p:nvPr/>
        </p:nvSpPr>
        <p:spPr bwMode="auto">
          <a:xfrm rot="-660564">
            <a:off x="5922963" y="3325813"/>
            <a:ext cx="1474787" cy="339725"/>
          </a:xfrm>
          <a:prstGeom prst="rect">
            <a:avLst/>
          </a:prstGeom>
          <a:noFill/>
          <a:ln w="9525">
            <a:noFill/>
            <a:miter lim="800000"/>
            <a:headEnd/>
            <a:tailEnd/>
          </a:ln>
        </p:spPr>
        <p:txBody>
          <a:bodyPr>
            <a:spAutoFit/>
          </a:bodyPr>
          <a:lstStyle/>
          <a:p>
            <a:pPr algn="l"/>
            <a:r>
              <a:rPr lang="en-US" sz="800" smtClean="0">
                <a:solidFill>
                  <a:srgbClr val="000000"/>
                </a:solidFill>
                <a:latin typeface="Arial" pitchFamily="34" charset="0"/>
              </a:rPr>
              <a:t>                 KY</a:t>
            </a:r>
          </a:p>
          <a:p>
            <a:pPr algn="l"/>
            <a:r>
              <a:rPr lang="en-US" sz="800" smtClean="0">
                <a:solidFill>
                  <a:srgbClr val="000000"/>
                </a:solidFill>
                <a:latin typeface="Arial" pitchFamily="34" charset="0"/>
              </a:rPr>
              <a:t>SPLIT TERRITORY</a:t>
            </a:r>
          </a:p>
        </p:txBody>
      </p:sp>
      <p:sp>
        <p:nvSpPr>
          <p:cNvPr id="2181" name="Text Box 160"/>
          <p:cNvSpPr txBox="1">
            <a:spLocks noChangeArrowheads="1"/>
          </p:cNvSpPr>
          <p:nvPr/>
        </p:nvSpPr>
        <p:spPr bwMode="auto">
          <a:xfrm>
            <a:off x="7239000" y="5410200"/>
            <a:ext cx="303213"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FL</a:t>
            </a:r>
          </a:p>
        </p:txBody>
      </p:sp>
      <p:sp>
        <p:nvSpPr>
          <p:cNvPr id="2184" name="Text Box 161"/>
          <p:cNvSpPr txBox="1">
            <a:spLocks noChangeArrowheads="1"/>
          </p:cNvSpPr>
          <p:nvPr/>
        </p:nvSpPr>
        <p:spPr bwMode="auto">
          <a:xfrm>
            <a:off x="5095875" y="4891088"/>
            <a:ext cx="309563" cy="214312"/>
          </a:xfrm>
          <a:prstGeom prst="rect">
            <a:avLst/>
          </a:prstGeom>
          <a:solidFill>
            <a:schemeClr val="accent1">
              <a:lumMod val="75000"/>
            </a:schemeClr>
          </a:solidFill>
          <a:ln w="9525">
            <a:noFill/>
            <a:miter lim="800000"/>
            <a:headEnd/>
            <a:tailEnd/>
          </a:ln>
        </p:spPr>
        <p:txBody>
          <a:bodyPr wrap="none">
            <a:spAutoFit/>
          </a:bodyPr>
          <a:lstStyle/>
          <a:p>
            <a:pPr algn="l">
              <a:defRPr/>
            </a:pPr>
            <a:r>
              <a:rPr lang="en-US" sz="800">
                <a:solidFill>
                  <a:srgbClr val="000000"/>
                </a:solidFill>
                <a:latin typeface="Arial" charset="0"/>
              </a:rPr>
              <a:t>LA</a:t>
            </a:r>
          </a:p>
        </p:txBody>
      </p:sp>
      <p:sp>
        <p:nvSpPr>
          <p:cNvPr id="2183" name="Text Box 162"/>
          <p:cNvSpPr txBox="1">
            <a:spLocks noChangeArrowheads="1"/>
          </p:cNvSpPr>
          <p:nvPr/>
        </p:nvSpPr>
        <p:spPr bwMode="auto">
          <a:xfrm>
            <a:off x="5029200" y="4114800"/>
            <a:ext cx="325438"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AR</a:t>
            </a:r>
          </a:p>
        </p:txBody>
      </p:sp>
      <p:sp>
        <p:nvSpPr>
          <p:cNvPr id="7" name="Text Box 163"/>
          <p:cNvSpPr txBox="1">
            <a:spLocks noChangeArrowheads="1"/>
          </p:cNvSpPr>
          <p:nvPr/>
        </p:nvSpPr>
        <p:spPr bwMode="auto">
          <a:xfrm>
            <a:off x="5562600" y="4495800"/>
            <a:ext cx="336550"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MS</a:t>
            </a:r>
          </a:p>
        </p:txBody>
      </p:sp>
      <p:sp>
        <p:nvSpPr>
          <p:cNvPr id="2185" name="Text Box 164"/>
          <p:cNvSpPr txBox="1">
            <a:spLocks noChangeArrowheads="1"/>
          </p:cNvSpPr>
          <p:nvPr/>
        </p:nvSpPr>
        <p:spPr bwMode="auto">
          <a:xfrm>
            <a:off x="6096000" y="4495800"/>
            <a:ext cx="309563"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AL</a:t>
            </a:r>
          </a:p>
        </p:txBody>
      </p:sp>
      <p:sp>
        <p:nvSpPr>
          <p:cNvPr id="2186" name="Text Box 165"/>
          <p:cNvSpPr txBox="1">
            <a:spLocks noChangeArrowheads="1"/>
          </p:cNvSpPr>
          <p:nvPr/>
        </p:nvSpPr>
        <p:spPr bwMode="auto">
          <a:xfrm>
            <a:off x="5029200" y="3321050"/>
            <a:ext cx="347663"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MO</a:t>
            </a:r>
          </a:p>
        </p:txBody>
      </p:sp>
      <p:sp>
        <p:nvSpPr>
          <p:cNvPr id="2187" name="Text Box 166"/>
          <p:cNvSpPr txBox="1">
            <a:spLocks noChangeArrowheads="1"/>
          </p:cNvSpPr>
          <p:nvPr/>
        </p:nvSpPr>
        <p:spPr bwMode="auto">
          <a:xfrm>
            <a:off x="4876800" y="2514600"/>
            <a:ext cx="280988"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IA</a:t>
            </a:r>
          </a:p>
        </p:txBody>
      </p:sp>
      <p:sp>
        <p:nvSpPr>
          <p:cNvPr id="2188" name="Text Box 167"/>
          <p:cNvSpPr txBox="1">
            <a:spLocks noChangeArrowheads="1"/>
          </p:cNvSpPr>
          <p:nvPr/>
        </p:nvSpPr>
        <p:spPr bwMode="auto">
          <a:xfrm>
            <a:off x="4572000" y="1752600"/>
            <a:ext cx="628650" cy="215900"/>
          </a:xfrm>
          <a:prstGeom prst="rect">
            <a:avLst/>
          </a:prstGeom>
          <a:solidFill>
            <a:schemeClr val="accent1">
              <a:alpha val="0"/>
            </a:schemeClr>
          </a:solidFill>
          <a:ln w="9525">
            <a:noFill/>
            <a:miter lim="800000"/>
            <a:headEnd/>
            <a:tailEnd/>
          </a:ln>
        </p:spPr>
        <p:txBody>
          <a:bodyPr>
            <a:spAutoFit/>
          </a:bodyPr>
          <a:lstStyle/>
          <a:p>
            <a:pPr algn="l"/>
            <a:r>
              <a:rPr lang="en-US" sz="800" smtClean="0">
                <a:solidFill>
                  <a:srgbClr val="000000"/>
                </a:solidFill>
                <a:latin typeface="Arial" pitchFamily="34" charset="0"/>
              </a:rPr>
              <a:t>MN</a:t>
            </a:r>
          </a:p>
        </p:txBody>
      </p:sp>
      <p:sp>
        <p:nvSpPr>
          <p:cNvPr id="2189" name="Text Box 168"/>
          <p:cNvSpPr txBox="1">
            <a:spLocks noChangeArrowheads="1"/>
          </p:cNvSpPr>
          <p:nvPr/>
        </p:nvSpPr>
        <p:spPr bwMode="auto">
          <a:xfrm>
            <a:off x="6781800" y="4419600"/>
            <a:ext cx="331788"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GA</a:t>
            </a:r>
          </a:p>
        </p:txBody>
      </p:sp>
      <p:sp>
        <p:nvSpPr>
          <p:cNvPr id="2190" name="Text Box 169"/>
          <p:cNvSpPr txBox="1">
            <a:spLocks noChangeArrowheads="1"/>
          </p:cNvSpPr>
          <p:nvPr/>
        </p:nvSpPr>
        <p:spPr bwMode="auto">
          <a:xfrm>
            <a:off x="7212013" y="4114800"/>
            <a:ext cx="325437"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SC</a:t>
            </a:r>
          </a:p>
        </p:txBody>
      </p:sp>
      <p:sp>
        <p:nvSpPr>
          <p:cNvPr id="2191" name="Text Box 170"/>
          <p:cNvSpPr txBox="1">
            <a:spLocks noChangeArrowheads="1"/>
          </p:cNvSpPr>
          <p:nvPr/>
        </p:nvSpPr>
        <p:spPr bwMode="auto">
          <a:xfrm>
            <a:off x="5410200" y="1919288"/>
            <a:ext cx="307975" cy="214312"/>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WI</a:t>
            </a:r>
          </a:p>
        </p:txBody>
      </p:sp>
      <p:sp>
        <p:nvSpPr>
          <p:cNvPr id="2192" name="Text Box 171"/>
          <p:cNvSpPr txBox="1">
            <a:spLocks noChangeArrowheads="1"/>
          </p:cNvSpPr>
          <p:nvPr/>
        </p:nvSpPr>
        <p:spPr bwMode="auto">
          <a:xfrm>
            <a:off x="5486400" y="2895600"/>
            <a:ext cx="269875"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IL</a:t>
            </a:r>
          </a:p>
        </p:txBody>
      </p:sp>
      <p:sp>
        <p:nvSpPr>
          <p:cNvPr id="2193" name="Text Box 172"/>
          <p:cNvSpPr txBox="1">
            <a:spLocks noChangeArrowheads="1"/>
          </p:cNvSpPr>
          <p:nvPr/>
        </p:nvSpPr>
        <p:spPr bwMode="auto">
          <a:xfrm>
            <a:off x="6115050" y="2895600"/>
            <a:ext cx="285750"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IN</a:t>
            </a:r>
          </a:p>
        </p:txBody>
      </p:sp>
      <p:sp>
        <p:nvSpPr>
          <p:cNvPr id="2194" name="Text Box 173"/>
          <p:cNvSpPr txBox="1">
            <a:spLocks noChangeArrowheads="1"/>
          </p:cNvSpPr>
          <p:nvPr/>
        </p:nvSpPr>
        <p:spPr bwMode="auto">
          <a:xfrm>
            <a:off x="6648450" y="2819400"/>
            <a:ext cx="336550"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OH</a:t>
            </a:r>
          </a:p>
        </p:txBody>
      </p:sp>
      <p:sp>
        <p:nvSpPr>
          <p:cNvPr id="2195" name="Text Box 174"/>
          <p:cNvSpPr txBox="1">
            <a:spLocks noChangeArrowheads="1"/>
          </p:cNvSpPr>
          <p:nvPr/>
        </p:nvSpPr>
        <p:spPr bwMode="auto">
          <a:xfrm>
            <a:off x="6248400" y="2286000"/>
            <a:ext cx="296863"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MI</a:t>
            </a:r>
          </a:p>
        </p:txBody>
      </p:sp>
      <p:sp>
        <p:nvSpPr>
          <p:cNvPr id="2196" name="Text Box 175"/>
          <p:cNvSpPr txBox="1">
            <a:spLocks noChangeArrowheads="1"/>
          </p:cNvSpPr>
          <p:nvPr/>
        </p:nvSpPr>
        <p:spPr bwMode="auto">
          <a:xfrm>
            <a:off x="6172200" y="3810000"/>
            <a:ext cx="319088"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TN</a:t>
            </a:r>
          </a:p>
        </p:txBody>
      </p:sp>
      <p:sp>
        <p:nvSpPr>
          <p:cNvPr id="2197" name="Text Box 176"/>
          <p:cNvSpPr txBox="1">
            <a:spLocks noChangeArrowheads="1"/>
          </p:cNvSpPr>
          <p:nvPr/>
        </p:nvSpPr>
        <p:spPr bwMode="auto">
          <a:xfrm>
            <a:off x="7086600" y="3048000"/>
            <a:ext cx="347663"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WV</a:t>
            </a:r>
          </a:p>
        </p:txBody>
      </p:sp>
      <p:sp>
        <p:nvSpPr>
          <p:cNvPr id="2198" name="Text Box 177"/>
          <p:cNvSpPr txBox="1">
            <a:spLocks noChangeArrowheads="1"/>
          </p:cNvSpPr>
          <p:nvPr/>
        </p:nvSpPr>
        <p:spPr bwMode="auto">
          <a:xfrm>
            <a:off x="7410450" y="3214688"/>
            <a:ext cx="320675" cy="214312"/>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VA</a:t>
            </a:r>
          </a:p>
        </p:txBody>
      </p:sp>
      <p:sp>
        <p:nvSpPr>
          <p:cNvPr id="2199" name="Text Box 178"/>
          <p:cNvSpPr txBox="1">
            <a:spLocks noChangeArrowheads="1"/>
          </p:cNvSpPr>
          <p:nvPr/>
        </p:nvSpPr>
        <p:spPr bwMode="auto">
          <a:xfrm>
            <a:off x="7486650" y="3671888"/>
            <a:ext cx="330200" cy="214312"/>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NC</a:t>
            </a:r>
          </a:p>
        </p:txBody>
      </p:sp>
      <p:sp>
        <p:nvSpPr>
          <p:cNvPr id="2200" name="Text Box 179"/>
          <p:cNvSpPr txBox="1">
            <a:spLocks noChangeArrowheads="1"/>
          </p:cNvSpPr>
          <p:nvPr/>
        </p:nvSpPr>
        <p:spPr bwMode="auto">
          <a:xfrm>
            <a:off x="7410450" y="2514600"/>
            <a:ext cx="320675"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PA</a:t>
            </a:r>
          </a:p>
        </p:txBody>
      </p:sp>
      <p:sp>
        <p:nvSpPr>
          <p:cNvPr id="2201" name="Text Box 180"/>
          <p:cNvSpPr txBox="1">
            <a:spLocks noChangeArrowheads="1"/>
          </p:cNvSpPr>
          <p:nvPr/>
        </p:nvSpPr>
        <p:spPr bwMode="auto">
          <a:xfrm>
            <a:off x="7696200" y="2057400"/>
            <a:ext cx="325438"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NY</a:t>
            </a:r>
          </a:p>
        </p:txBody>
      </p:sp>
      <p:sp>
        <p:nvSpPr>
          <p:cNvPr id="2202" name="Text Box 181"/>
          <p:cNvSpPr txBox="1">
            <a:spLocks noChangeArrowheads="1"/>
          </p:cNvSpPr>
          <p:nvPr/>
        </p:nvSpPr>
        <p:spPr bwMode="auto">
          <a:xfrm>
            <a:off x="8077200" y="1600200"/>
            <a:ext cx="314325"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VT</a:t>
            </a:r>
          </a:p>
        </p:txBody>
      </p:sp>
      <p:sp>
        <p:nvSpPr>
          <p:cNvPr id="2203" name="Text Box 182"/>
          <p:cNvSpPr txBox="1">
            <a:spLocks noChangeArrowheads="1"/>
          </p:cNvSpPr>
          <p:nvPr/>
        </p:nvSpPr>
        <p:spPr bwMode="auto">
          <a:xfrm rot="21357693" flipH="1">
            <a:off x="8393113" y="1684338"/>
            <a:ext cx="66675" cy="339725"/>
          </a:xfrm>
          <a:prstGeom prst="rect">
            <a:avLst/>
          </a:prstGeom>
          <a:solidFill>
            <a:srgbClr val="FFC000"/>
          </a:solidFill>
          <a:ln w="9525">
            <a:noFill/>
            <a:miter lim="800000"/>
            <a:headEnd/>
            <a:tailEnd/>
          </a:ln>
        </p:spPr>
        <p:txBody>
          <a:bodyPr>
            <a:spAutoFit/>
          </a:bodyPr>
          <a:lstStyle/>
          <a:p>
            <a:pPr algn="l"/>
            <a:r>
              <a:rPr lang="en-US" sz="800" smtClean="0">
                <a:solidFill>
                  <a:srgbClr val="000000"/>
                </a:solidFill>
                <a:latin typeface="Arial" pitchFamily="34" charset="0"/>
              </a:rPr>
              <a:t>NH</a:t>
            </a:r>
          </a:p>
        </p:txBody>
      </p:sp>
      <p:sp>
        <p:nvSpPr>
          <p:cNvPr id="2204" name="Text Box 183"/>
          <p:cNvSpPr txBox="1">
            <a:spLocks noChangeArrowheads="1"/>
          </p:cNvSpPr>
          <p:nvPr/>
        </p:nvSpPr>
        <p:spPr bwMode="auto">
          <a:xfrm>
            <a:off x="8534400" y="1309688"/>
            <a:ext cx="336550" cy="214312"/>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ME</a:t>
            </a:r>
          </a:p>
        </p:txBody>
      </p:sp>
      <p:sp>
        <p:nvSpPr>
          <p:cNvPr id="2205" name="Text Box 186"/>
          <p:cNvSpPr txBox="1">
            <a:spLocks noChangeArrowheads="1"/>
          </p:cNvSpPr>
          <p:nvPr/>
        </p:nvSpPr>
        <p:spPr bwMode="auto">
          <a:xfrm>
            <a:off x="8305800" y="2057400"/>
            <a:ext cx="336550" cy="214313"/>
          </a:xfrm>
          <a:prstGeom prst="rect">
            <a:avLst/>
          </a:prstGeom>
          <a:solidFill>
            <a:srgbClr val="FFC000"/>
          </a:solidFill>
          <a:ln w="9525">
            <a:noFill/>
            <a:miter lim="800000"/>
            <a:headEnd/>
            <a:tailEnd/>
          </a:ln>
        </p:spPr>
        <p:txBody>
          <a:bodyPr wrap="none">
            <a:spAutoFit/>
          </a:bodyPr>
          <a:lstStyle/>
          <a:p>
            <a:pPr algn="l"/>
            <a:r>
              <a:rPr lang="en-US" sz="800" smtClean="0">
                <a:solidFill>
                  <a:srgbClr val="000000"/>
                </a:solidFill>
                <a:latin typeface="Arial" pitchFamily="34" charset="0"/>
              </a:rPr>
              <a:t>MA</a:t>
            </a:r>
          </a:p>
        </p:txBody>
      </p:sp>
      <p:sp>
        <p:nvSpPr>
          <p:cNvPr id="2206" name="Text Box 187"/>
          <p:cNvSpPr txBox="1">
            <a:spLocks noChangeArrowheads="1"/>
          </p:cNvSpPr>
          <p:nvPr/>
        </p:nvSpPr>
        <p:spPr bwMode="auto">
          <a:xfrm>
            <a:off x="8215313" y="2209800"/>
            <a:ext cx="319087" cy="214313"/>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CT</a:t>
            </a:r>
          </a:p>
        </p:txBody>
      </p:sp>
      <p:sp>
        <p:nvSpPr>
          <p:cNvPr id="2207" name="Text Box 189"/>
          <p:cNvSpPr txBox="1">
            <a:spLocks noChangeArrowheads="1"/>
          </p:cNvSpPr>
          <p:nvPr/>
        </p:nvSpPr>
        <p:spPr bwMode="auto">
          <a:xfrm>
            <a:off x="7986713" y="2681288"/>
            <a:ext cx="307975" cy="214312"/>
          </a:xfrm>
          <a:prstGeom prst="rect">
            <a:avLst/>
          </a:prstGeom>
          <a:solidFill>
            <a:srgbClr val="FFC000"/>
          </a:solidFill>
          <a:ln w="9525">
            <a:noFill/>
            <a:miter lim="800000"/>
            <a:headEnd/>
            <a:tailEnd/>
          </a:ln>
        </p:spPr>
        <p:txBody>
          <a:bodyPr wrap="none">
            <a:spAutoFit/>
          </a:bodyPr>
          <a:lstStyle/>
          <a:p>
            <a:pPr algn="l"/>
            <a:r>
              <a:rPr lang="en-US" sz="800" smtClean="0">
                <a:solidFill>
                  <a:srgbClr val="000000"/>
                </a:solidFill>
                <a:latin typeface="Arial" pitchFamily="34" charset="0"/>
              </a:rPr>
              <a:t>NJ</a:t>
            </a:r>
          </a:p>
        </p:txBody>
      </p:sp>
      <p:sp>
        <p:nvSpPr>
          <p:cNvPr id="2208" name="Text Box 190"/>
          <p:cNvSpPr txBox="1">
            <a:spLocks noChangeArrowheads="1"/>
          </p:cNvSpPr>
          <p:nvPr/>
        </p:nvSpPr>
        <p:spPr bwMode="auto">
          <a:xfrm>
            <a:off x="7604125" y="2833688"/>
            <a:ext cx="341313" cy="214312"/>
          </a:xfrm>
          <a:prstGeom prst="rect">
            <a:avLst/>
          </a:prstGeom>
          <a:noFill/>
          <a:ln w="9525">
            <a:noFill/>
            <a:miter lim="800000"/>
            <a:headEnd/>
            <a:tailEnd/>
          </a:ln>
        </p:spPr>
        <p:txBody>
          <a:bodyPr wrap="none">
            <a:spAutoFit/>
          </a:bodyPr>
          <a:lstStyle/>
          <a:p>
            <a:pPr algn="l"/>
            <a:r>
              <a:rPr lang="en-US" sz="800" smtClean="0">
                <a:solidFill>
                  <a:srgbClr val="000000"/>
                </a:solidFill>
                <a:latin typeface="Arial" pitchFamily="34" charset="0"/>
              </a:rPr>
              <a:t>MD</a:t>
            </a:r>
          </a:p>
        </p:txBody>
      </p:sp>
      <p:sp>
        <p:nvSpPr>
          <p:cNvPr id="2209" name="Text Box 191"/>
          <p:cNvSpPr txBox="1">
            <a:spLocks noChangeArrowheads="1"/>
          </p:cNvSpPr>
          <p:nvPr/>
        </p:nvSpPr>
        <p:spPr bwMode="auto">
          <a:xfrm>
            <a:off x="8132763" y="2986088"/>
            <a:ext cx="325437" cy="214312"/>
          </a:xfrm>
          <a:prstGeom prst="rect">
            <a:avLst/>
          </a:prstGeom>
          <a:solidFill>
            <a:srgbClr val="FFC000"/>
          </a:solidFill>
          <a:ln w="9525">
            <a:noFill/>
            <a:miter lim="800000"/>
            <a:headEnd/>
            <a:tailEnd/>
          </a:ln>
        </p:spPr>
        <p:txBody>
          <a:bodyPr wrap="none">
            <a:spAutoFit/>
          </a:bodyPr>
          <a:lstStyle/>
          <a:p>
            <a:pPr algn="l"/>
            <a:r>
              <a:rPr lang="en-US" sz="800" smtClean="0">
                <a:solidFill>
                  <a:srgbClr val="000000"/>
                </a:solidFill>
                <a:latin typeface="Arial" pitchFamily="34" charset="0"/>
              </a:rPr>
              <a:t>DE</a:t>
            </a:r>
          </a:p>
        </p:txBody>
      </p:sp>
      <p:sp>
        <p:nvSpPr>
          <p:cNvPr id="2210" name="Text Box 192"/>
          <p:cNvSpPr txBox="1">
            <a:spLocks noChangeArrowheads="1"/>
          </p:cNvSpPr>
          <p:nvPr/>
        </p:nvSpPr>
        <p:spPr bwMode="auto">
          <a:xfrm>
            <a:off x="8513763" y="2376488"/>
            <a:ext cx="285750" cy="214312"/>
          </a:xfrm>
          <a:prstGeom prst="rect">
            <a:avLst/>
          </a:prstGeom>
          <a:solidFill>
            <a:srgbClr val="FFFFFF"/>
          </a:solidFill>
          <a:ln w="9525">
            <a:noFill/>
            <a:miter lim="800000"/>
            <a:headEnd/>
            <a:tailEnd/>
          </a:ln>
        </p:spPr>
        <p:txBody>
          <a:bodyPr wrap="none">
            <a:spAutoFit/>
          </a:bodyPr>
          <a:lstStyle/>
          <a:p>
            <a:pPr algn="l"/>
            <a:r>
              <a:rPr lang="en-US" sz="800" smtClean="0">
                <a:solidFill>
                  <a:srgbClr val="000000"/>
                </a:solidFill>
                <a:latin typeface="Arial" pitchFamily="34" charset="0"/>
              </a:rPr>
              <a:t>RI</a:t>
            </a:r>
          </a:p>
        </p:txBody>
      </p:sp>
      <p:sp>
        <p:nvSpPr>
          <p:cNvPr id="2220" name="Rectangle 193"/>
          <p:cNvSpPr>
            <a:spLocks noChangeArrowheads="1"/>
          </p:cNvSpPr>
          <p:nvPr/>
        </p:nvSpPr>
        <p:spPr bwMode="auto">
          <a:xfrm>
            <a:off x="457200" y="5105400"/>
            <a:ext cx="228600" cy="76200"/>
          </a:xfrm>
          <a:prstGeom prst="rect">
            <a:avLst/>
          </a:prstGeom>
          <a:solidFill>
            <a:schemeClr val="accent1">
              <a:lumMod val="75000"/>
            </a:schemeClr>
          </a:solidFill>
          <a:ln w="9525">
            <a:solidFill>
              <a:schemeClr val="tx1"/>
            </a:solidFill>
            <a:miter lim="800000"/>
            <a:headEnd/>
            <a:tailEnd/>
          </a:ln>
        </p:spPr>
        <p:txBody>
          <a:bodyPr wrap="none" anchor="ctr"/>
          <a:lstStyle/>
          <a:p>
            <a:pPr algn="l">
              <a:defRPr/>
            </a:pPr>
            <a:endParaRPr lang="en-US">
              <a:solidFill>
                <a:srgbClr val="000000"/>
              </a:solidFill>
              <a:latin typeface="Arial" charset="0"/>
            </a:endParaRPr>
          </a:p>
        </p:txBody>
      </p:sp>
      <p:sp>
        <p:nvSpPr>
          <p:cNvPr id="2212" name="Rectangle 195"/>
          <p:cNvSpPr>
            <a:spLocks noChangeArrowheads="1"/>
          </p:cNvSpPr>
          <p:nvPr/>
        </p:nvSpPr>
        <p:spPr bwMode="auto">
          <a:xfrm>
            <a:off x="457200" y="5562600"/>
            <a:ext cx="228600" cy="76200"/>
          </a:xfrm>
          <a:prstGeom prst="rect">
            <a:avLst/>
          </a:prstGeom>
          <a:solidFill>
            <a:srgbClr val="FFC000"/>
          </a:solidFill>
          <a:ln w="9525">
            <a:solidFill>
              <a:schemeClr val="tx1"/>
            </a:solidFill>
            <a:miter lim="800000"/>
            <a:headEnd/>
            <a:tailEnd/>
          </a:ln>
        </p:spPr>
        <p:txBody>
          <a:bodyPr wrap="none" anchor="ctr"/>
          <a:lstStyle/>
          <a:p>
            <a:pPr algn="l"/>
            <a:endParaRPr lang="en-US" smtClean="0">
              <a:solidFill>
                <a:srgbClr val="000000"/>
              </a:solidFill>
              <a:latin typeface="Arial" pitchFamily="34" charset="0"/>
            </a:endParaRPr>
          </a:p>
        </p:txBody>
      </p:sp>
      <p:sp>
        <p:nvSpPr>
          <p:cNvPr id="2213" name="Rectangle 132"/>
          <p:cNvSpPr>
            <a:spLocks noChangeArrowheads="1"/>
          </p:cNvSpPr>
          <p:nvPr/>
        </p:nvSpPr>
        <p:spPr bwMode="auto">
          <a:xfrm>
            <a:off x="457200" y="6096000"/>
            <a:ext cx="228600" cy="76200"/>
          </a:xfrm>
          <a:prstGeom prst="rect">
            <a:avLst/>
          </a:prstGeom>
          <a:solidFill>
            <a:srgbClr val="7030A0"/>
          </a:solidFill>
          <a:ln w="9525">
            <a:solidFill>
              <a:schemeClr val="tx1"/>
            </a:solidFill>
            <a:miter lim="800000"/>
            <a:headEnd/>
            <a:tailEnd/>
          </a:ln>
        </p:spPr>
        <p:txBody>
          <a:bodyPr wrap="none" anchor="ctr"/>
          <a:lstStyle/>
          <a:p>
            <a:pPr algn="l"/>
            <a:endParaRPr lang="en-US" smtClean="0">
              <a:solidFill>
                <a:srgbClr val="000000"/>
              </a:solidFill>
              <a:latin typeface="Arial" pitchFamily="34" charset="0"/>
            </a:endParaRPr>
          </a:p>
        </p:txBody>
      </p:sp>
      <p:sp>
        <p:nvSpPr>
          <p:cNvPr id="2214" name="Rectangle 193"/>
          <p:cNvSpPr>
            <a:spLocks noChangeArrowheads="1"/>
          </p:cNvSpPr>
          <p:nvPr/>
        </p:nvSpPr>
        <p:spPr bwMode="auto">
          <a:xfrm>
            <a:off x="457200" y="5867400"/>
            <a:ext cx="228600" cy="76200"/>
          </a:xfrm>
          <a:prstGeom prst="rect">
            <a:avLst/>
          </a:prstGeom>
          <a:solidFill>
            <a:srgbClr val="92D050"/>
          </a:solidFill>
          <a:ln w="9525">
            <a:solidFill>
              <a:schemeClr val="tx1"/>
            </a:solidFill>
            <a:miter lim="800000"/>
            <a:headEnd/>
            <a:tailEnd/>
          </a:ln>
        </p:spPr>
        <p:txBody>
          <a:bodyPr wrap="none" anchor="ctr"/>
          <a:lstStyle/>
          <a:p>
            <a:pPr algn="l"/>
            <a:endParaRPr lang="en-US" smtClean="0">
              <a:solidFill>
                <a:srgbClr val="000000"/>
              </a:solidFill>
              <a:latin typeface="Arial" pitchFamily="34" charset="0"/>
            </a:endParaRPr>
          </a:p>
        </p:txBody>
      </p:sp>
      <p:sp>
        <p:nvSpPr>
          <p:cNvPr id="2215" name="Rectangle 195"/>
          <p:cNvSpPr>
            <a:spLocks noChangeArrowheads="1"/>
          </p:cNvSpPr>
          <p:nvPr/>
        </p:nvSpPr>
        <p:spPr bwMode="auto">
          <a:xfrm>
            <a:off x="457200" y="6324600"/>
            <a:ext cx="228600" cy="76200"/>
          </a:xfrm>
          <a:prstGeom prst="rect">
            <a:avLst/>
          </a:prstGeom>
          <a:solidFill>
            <a:srgbClr val="FFFF66"/>
          </a:solidFill>
          <a:ln w="9525">
            <a:solidFill>
              <a:schemeClr val="tx1"/>
            </a:solidFill>
            <a:miter lim="800000"/>
            <a:headEnd/>
            <a:tailEnd/>
          </a:ln>
        </p:spPr>
        <p:txBody>
          <a:bodyPr wrap="none" anchor="ctr"/>
          <a:lstStyle/>
          <a:p>
            <a:pPr algn="l"/>
            <a:endParaRPr lang="en-US" smtClean="0">
              <a:solidFill>
                <a:srgbClr val="000000"/>
              </a:solidFill>
              <a:latin typeface="Arial" pitchFamily="34" charset="0"/>
            </a:endParaRPr>
          </a:p>
        </p:txBody>
      </p:sp>
      <p:cxnSp>
        <p:nvCxnSpPr>
          <p:cNvPr id="2216" name="Straight Arrow Connector 168"/>
          <p:cNvCxnSpPr>
            <a:cxnSpLocks noChangeShapeType="1"/>
          </p:cNvCxnSpPr>
          <p:nvPr/>
        </p:nvCxnSpPr>
        <p:spPr bwMode="auto">
          <a:xfrm rot="5400000">
            <a:off x="5334001" y="4876800"/>
            <a:ext cx="2438400" cy="3175"/>
          </a:xfrm>
          <a:prstGeom prst="straightConnector1">
            <a:avLst/>
          </a:prstGeom>
          <a:noFill/>
          <a:ln w="9525" algn="ctr">
            <a:solidFill>
              <a:schemeClr val="tx1"/>
            </a:solidFill>
            <a:round/>
            <a:headEnd/>
            <a:tailEnd type="arrow" w="med" len="med"/>
          </a:ln>
        </p:spPr>
      </p:cxnSp>
      <p:sp>
        <p:nvSpPr>
          <p:cNvPr id="2217" name="TextBox 170"/>
          <p:cNvSpPr txBox="1">
            <a:spLocks noChangeArrowheads="1"/>
          </p:cNvSpPr>
          <p:nvPr/>
        </p:nvSpPr>
        <p:spPr bwMode="auto">
          <a:xfrm>
            <a:off x="5105400" y="6180138"/>
            <a:ext cx="2852738" cy="307975"/>
          </a:xfrm>
          <a:prstGeom prst="rect">
            <a:avLst/>
          </a:prstGeom>
          <a:noFill/>
          <a:ln w="9525">
            <a:noFill/>
            <a:miter lim="800000"/>
            <a:headEnd/>
            <a:tailEnd/>
          </a:ln>
        </p:spPr>
        <p:txBody>
          <a:bodyPr>
            <a:spAutoFit/>
          </a:bodyPr>
          <a:lstStyle/>
          <a:p>
            <a:pPr algn="l"/>
            <a:r>
              <a:rPr lang="en-US" sz="1400" smtClean="0">
                <a:solidFill>
                  <a:srgbClr val="000000"/>
                </a:solidFill>
                <a:latin typeface="Arial" pitchFamily="34" charset="0"/>
              </a:rPr>
              <a:t>James Lawson &amp; Lauren Carlisle</a:t>
            </a:r>
            <a:endParaRPr lang="en-US"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Current Situation</a:t>
            </a:r>
            <a:r>
              <a:rPr lang="en-US" sz="3200" dirty="0" smtClean="0"/>
              <a:t> </a:t>
            </a:r>
            <a:endParaRPr lang="en-US" sz="3200" dirty="0"/>
          </a:p>
        </p:txBody>
      </p:sp>
      <p:graphicFrame>
        <p:nvGraphicFramePr>
          <p:cNvPr id="6" name="Content Placeholder 5"/>
          <p:cNvGraphicFramePr>
            <a:graphicFrameLocks noGrp="1"/>
          </p:cNvGraphicFramePr>
          <p:nvPr>
            <p:ph idx="1"/>
          </p:nvPr>
        </p:nvGraphicFramePr>
        <p:xfrm>
          <a:off x="457200" y="2184400"/>
          <a:ext cx="8229600" cy="1854200"/>
        </p:xfrm>
        <a:graphic>
          <a:graphicData uri="http://schemas.openxmlformats.org/drawingml/2006/table">
            <a:tbl>
              <a:tblPr firstRow="1" bandRow="1">
                <a:tableStyleId>{21E4AEA4-8DFA-4A89-87EB-49C32662AFE0}</a:tableStyleId>
              </a:tblPr>
              <a:tblGrid>
                <a:gridCol w="2057400"/>
                <a:gridCol w="2057400"/>
                <a:gridCol w="2057400"/>
                <a:gridCol w="2057400"/>
              </a:tblGrid>
              <a:tr h="370840">
                <a:tc>
                  <a:txBody>
                    <a:bodyPr/>
                    <a:lstStyle/>
                    <a:p>
                      <a:pPr algn="ctr"/>
                      <a:r>
                        <a:rPr lang="en-US" dirty="0" smtClean="0"/>
                        <a:t>HP Category</a:t>
                      </a:r>
                      <a:endParaRPr lang="en-US" dirty="0"/>
                    </a:p>
                  </a:txBody>
                  <a:tcPr/>
                </a:tc>
                <a:tc>
                  <a:txBody>
                    <a:bodyPr/>
                    <a:lstStyle/>
                    <a:p>
                      <a:pPr algn="ctr"/>
                      <a:r>
                        <a:rPr lang="en-US" dirty="0" smtClean="0"/>
                        <a:t>Industry</a:t>
                      </a:r>
                      <a:endParaRPr lang="en-US" dirty="0"/>
                    </a:p>
                  </a:txBody>
                  <a:tcPr/>
                </a:tc>
                <a:tc>
                  <a:txBody>
                    <a:bodyPr/>
                    <a:lstStyle/>
                    <a:p>
                      <a:pPr algn="ctr"/>
                      <a:r>
                        <a:rPr lang="en-US" dirty="0" smtClean="0"/>
                        <a:t>Deere</a:t>
                      </a:r>
                      <a:endParaRPr lang="en-US" dirty="0"/>
                    </a:p>
                  </a:txBody>
                  <a:tcPr/>
                </a:tc>
                <a:tc>
                  <a:txBody>
                    <a:bodyPr/>
                    <a:lstStyle/>
                    <a:p>
                      <a:pPr algn="ctr"/>
                      <a:r>
                        <a:rPr lang="en-US" dirty="0" smtClean="0"/>
                        <a:t>Equine</a:t>
                      </a:r>
                      <a:endParaRPr lang="en-US" dirty="0"/>
                    </a:p>
                  </a:txBody>
                  <a:tcPr/>
                </a:tc>
              </a:tr>
              <a:tr h="370840">
                <a:tc>
                  <a:txBody>
                    <a:bodyPr/>
                    <a:lstStyle/>
                    <a:p>
                      <a:pPr algn="ctr"/>
                      <a:r>
                        <a:rPr lang="en-US" dirty="0" smtClean="0"/>
                        <a:t>Compacts</a:t>
                      </a:r>
                      <a:endParaRPr lang="en-US" b="1" dirty="0"/>
                    </a:p>
                  </a:txBody>
                  <a:tcPr/>
                </a:tc>
                <a:tc>
                  <a:txBody>
                    <a:bodyPr/>
                    <a:lstStyle/>
                    <a:p>
                      <a:pPr algn="ctr"/>
                      <a:r>
                        <a:rPr lang="en-US" dirty="0" smtClean="0"/>
                        <a:t>2.40%</a:t>
                      </a:r>
                      <a:endParaRPr lang="en-US" dirty="0"/>
                    </a:p>
                  </a:txBody>
                  <a:tcPr/>
                </a:tc>
                <a:tc>
                  <a:txBody>
                    <a:bodyPr/>
                    <a:lstStyle/>
                    <a:p>
                      <a:pPr algn="ctr"/>
                      <a:r>
                        <a:rPr lang="en-US" dirty="0" smtClean="0"/>
                        <a:t>5.40%</a:t>
                      </a:r>
                      <a:endParaRPr lang="en-US" dirty="0"/>
                    </a:p>
                  </a:txBody>
                  <a:tcPr/>
                </a:tc>
                <a:tc>
                  <a:txBody>
                    <a:bodyPr/>
                    <a:lstStyle/>
                    <a:p>
                      <a:pPr algn="ctr"/>
                      <a:r>
                        <a:rPr lang="en-US" dirty="0" smtClean="0"/>
                        <a:t>14.67%</a:t>
                      </a:r>
                      <a:endParaRPr lang="en-US" dirty="0"/>
                    </a:p>
                  </a:txBody>
                  <a:tcPr/>
                </a:tc>
              </a:tr>
              <a:tr h="370840">
                <a:tc>
                  <a:txBody>
                    <a:bodyPr/>
                    <a:lstStyle/>
                    <a:p>
                      <a:pPr algn="ctr"/>
                      <a:r>
                        <a:rPr lang="en-US" dirty="0" smtClean="0"/>
                        <a:t>40&lt;90</a:t>
                      </a:r>
                      <a:endParaRPr lang="en-US" b="1" dirty="0"/>
                    </a:p>
                  </a:txBody>
                  <a:tcPr/>
                </a:tc>
                <a:tc>
                  <a:txBody>
                    <a:bodyPr/>
                    <a:lstStyle/>
                    <a:p>
                      <a:pPr algn="ctr"/>
                      <a:r>
                        <a:rPr lang="en-US" dirty="0" smtClean="0"/>
                        <a:t>-6.40%</a:t>
                      </a:r>
                      <a:endParaRPr lang="en-US" dirty="0"/>
                    </a:p>
                  </a:txBody>
                  <a:tcPr/>
                </a:tc>
                <a:tc>
                  <a:txBody>
                    <a:bodyPr/>
                    <a:lstStyle/>
                    <a:p>
                      <a:pPr algn="ctr"/>
                      <a:r>
                        <a:rPr lang="en-US" dirty="0" smtClean="0"/>
                        <a:t>3.30%</a:t>
                      </a:r>
                      <a:endParaRPr lang="en-US" dirty="0"/>
                    </a:p>
                  </a:txBody>
                  <a:tcPr/>
                </a:tc>
                <a:tc>
                  <a:txBody>
                    <a:bodyPr/>
                    <a:lstStyle/>
                    <a:p>
                      <a:pPr algn="ctr"/>
                      <a:r>
                        <a:rPr lang="en-US" dirty="0" smtClean="0"/>
                        <a:t>-4.16%</a:t>
                      </a:r>
                      <a:endParaRPr lang="en-US" dirty="0"/>
                    </a:p>
                  </a:txBody>
                  <a:tcPr/>
                </a:tc>
              </a:tr>
              <a:tr h="370840">
                <a:tc>
                  <a:txBody>
                    <a:bodyPr/>
                    <a:lstStyle/>
                    <a:p>
                      <a:pPr algn="ctr"/>
                      <a:r>
                        <a:rPr lang="en-US" dirty="0" smtClean="0"/>
                        <a:t>90&lt;140</a:t>
                      </a:r>
                      <a:endParaRPr lang="en-US" b="1" dirty="0"/>
                    </a:p>
                  </a:txBody>
                  <a:tcPr/>
                </a:tc>
                <a:tc>
                  <a:txBody>
                    <a:bodyPr/>
                    <a:lstStyle/>
                    <a:p>
                      <a:pPr algn="ctr"/>
                      <a:r>
                        <a:rPr lang="en-US" dirty="0" smtClean="0"/>
                        <a:t>-3.80%</a:t>
                      </a:r>
                      <a:endParaRPr lang="en-US" dirty="0"/>
                    </a:p>
                  </a:txBody>
                  <a:tcPr/>
                </a:tc>
                <a:tc>
                  <a:txBody>
                    <a:bodyPr/>
                    <a:lstStyle/>
                    <a:p>
                      <a:pPr algn="ctr"/>
                      <a:r>
                        <a:rPr lang="en-US" dirty="0" smtClean="0"/>
                        <a:t>1.50%</a:t>
                      </a:r>
                      <a:endParaRPr lang="en-US" dirty="0"/>
                    </a:p>
                  </a:txBody>
                  <a:tcPr/>
                </a:tc>
                <a:tc>
                  <a:txBody>
                    <a:bodyPr/>
                    <a:lstStyle/>
                    <a:p>
                      <a:pPr algn="ctr"/>
                      <a:r>
                        <a:rPr lang="en-US" dirty="0" smtClean="0"/>
                        <a:t>-1.35%</a:t>
                      </a:r>
                      <a:endParaRPr lang="en-US" dirty="0"/>
                    </a:p>
                  </a:txBody>
                  <a:tcPr/>
                </a:tc>
              </a:tr>
              <a:tr h="370840">
                <a:tc>
                  <a:txBody>
                    <a:bodyPr/>
                    <a:lstStyle/>
                    <a:p>
                      <a:pPr algn="ctr"/>
                      <a:r>
                        <a:rPr lang="en-US" b="1" dirty="0" smtClean="0"/>
                        <a:t>Total</a:t>
                      </a:r>
                      <a:endParaRPr lang="en-US" b="1"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b="1" dirty="0" smtClean="0"/>
                        <a:t>9.16%</a:t>
                      </a:r>
                      <a:endParaRPr lang="en-US" b="1" dirty="0"/>
                    </a:p>
                  </a:txBody>
                  <a:tcPr/>
                </a:tc>
              </a:tr>
            </a:tbl>
          </a:graphicData>
        </a:graphic>
      </p:graphicFrame>
      <p:sp>
        <p:nvSpPr>
          <p:cNvPr id="4" name="TextBox 3"/>
          <p:cNvSpPr txBox="1"/>
          <p:nvPr/>
        </p:nvSpPr>
        <p:spPr>
          <a:xfrm>
            <a:off x="457200" y="1447800"/>
            <a:ext cx="8153400" cy="523220"/>
          </a:xfrm>
          <a:prstGeom prst="rect">
            <a:avLst/>
          </a:prstGeom>
          <a:noFill/>
        </p:spPr>
        <p:txBody>
          <a:bodyPr wrap="square" rtlCol="0">
            <a:spAutoFit/>
          </a:bodyPr>
          <a:lstStyle/>
          <a:p>
            <a:r>
              <a:rPr lang="en-US" sz="2800" b="1" dirty="0" smtClean="0"/>
              <a:t>2010 Equine / Small Ag Tractor Sales Comparison</a:t>
            </a:r>
            <a:endParaRPr lang="en-US" sz="2800" b="1" dirty="0"/>
          </a:p>
        </p:txBody>
      </p:sp>
      <p:sp>
        <p:nvSpPr>
          <p:cNvPr id="5" name="TextBox 4"/>
          <p:cNvSpPr txBox="1"/>
          <p:nvPr/>
        </p:nvSpPr>
        <p:spPr>
          <a:xfrm>
            <a:off x="2916135" y="5257800"/>
            <a:ext cx="3496470" cy="461665"/>
          </a:xfrm>
          <a:prstGeom prst="rect">
            <a:avLst/>
          </a:prstGeom>
          <a:noFill/>
        </p:spPr>
        <p:txBody>
          <a:bodyPr wrap="none" rtlCol="0">
            <a:spAutoFit/>
          </a:bodyPr>
          <a:lstStyle/>
          <a:p>
            <a:r>
              <a:rPr lang="en-US" dirty="0" smtClean="0"/>
              <a:t>Confidential &amp; Proprietary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Relationships</a:t>
            </a:r>
            <a:endParaRPr lang="en-US" dirty="0"/>
          </a:p>
        </p:txBody>
      </p:sp>
      <p:sp>
        <p:nvSpPr>
          <p:cNvPr id="3" name="Content Placeholder 2"/>
          <p:cNvSpPr>
            <a:spLocks noGrp="1"/>
          </p:cNvSpPr>
          <p:nvPr>
            <p:ph idx="1"/>
          </p:nvPr>
        </p:nvSpPr>
        <p:spPr>
          <a:xfrm>
            <a:off x="0" y="1219200"/>
            <a:ext cx="9144000" cy="5334000"/>
          </a:xfrm>
        </p:spPr>
        <p:txBody>
          <a:bodyPr/>
          <a:lstStyle/>
          <a:p>
            <a:pPr eaLnBrk="1" hangingPunct="1">
              <a:lnSpc>
                <a:spcPct val="110000"/>
              </a:lnSpc>
              <a:buFont typeface="Webdings" pitchFamily="18" charset="2"/>
              <a:buNone/>
            </a:pPr>
            <a:r>
              <a:rPr lang="en-US" sz="3600" b="1" dirty="0" smtClean="0"/>
              <a:t> Equine Partners</a:t>
            </a:r>
          </a:p>
          <a:p>
            <a:pPr eaLnBrk="1" hangingPunct="1">
              <a:lnSpc>
                <a:spcPct val="110000"/>
              </a:lnSpc>
              <a:buFont typeface="Webdings" pitchFamily="18" charset="2"/>
              <a:buNone/>
            </a:pPr>
            <a:r>
              <a:rPr lang="en-US" sz="2400" dirty="0" smtClean="0"/>
              <a:t> The NTRA ADVANTAGE Providing Member Benefits since 2001</a:t>
            </a:r>
          </a:p>
          <a:p>
            <a:pPr lvl="1" eaLnBrk="1" hangingPunct="1">
              <a:lnSpc>
                <a:spcPct val="110000"/>
              </a:lnSpc>
            </a:pPr>
            <a:r>
              <a:rPr lang="en-US" sz="1800" dirty="0" smtClean="0"/>
              <a:t>Partnered with major equine groups</a:t>
            </a:r>
          </a:p>
          <a:p>
            <a:pPr lvl="2" eaLnBrk="1" hangingPunct="1">
              <a:lnSpc>
                <a:spcPct val="110000"/>
              </a:lnSpc>
            </a:pPr>
            <a:r>
              <a:rPr lang="en-US" sz="1800" dirty="0" smtClean="0"/>
              <a:t>AQHA – American Quarter Horse Association</a:t>
            </a:r>
          </a:p>
          <a:p>
            <a:pPr lvl="2" eaLnBrk="1" hangingPunct="1">
              <a:lnSpc>
                <a:spcPct val="110000"/>
              </a:lnSpc>
            </a:pPr>
            <a:r>
              <a:rPr lang="en-US" sz="1800" dirty="0" smtClean="0"/>
              <a:t>NTRA – National Thoroughbred Racing Association</a:t>
            </a:r>
          </a:p>
          <a:p>
            <a:pPr lvl="2" eaLnBrk="1" hangingPunct="1">
              <a:lnSpc>
                <a:spcPct val="110000"/>
              </a:lnSpc>
            </a:pPr>
            <a:r>
              <a:rPr lang="en-US" sz="1800" dirty="0" smtClean="0"/>
              <a:t>USTA / HTA – United States Trotting Association / Harness Tracks of America</a:t>
            </a:r>
          </a:p>
          <a:p>
            <a:pPr lvl="2" eaLnBrk="1" hangingPunct="1">
              <a:lnSpc>
                <a:spcPct val="110000"/>
              </a:lnSpc>
            </a:pPr>
            <a:r>
              <a:rPr lang="en-US" sz="1800" dirty="0" smtClean="0"/>
              <a:t>USPA – United States Polo Association</a:t>
            </a:r>
          </a:p>
          <a:p>
            <a:pPr lvl="2" eaLnBrk="1" hangingPunct="1">
              <a:lnSpc>
                <a:spcPct val="110000"/>
              </a:lnSpc>
            </a:pPr>
            <a:r>
              <a:rPr lang="en-US" sz="1800" dirty="0" err="1" smtClean="0"/>
              <a:t>ApHC</a:t>
            </a:r>
            <a:r>
              <a:rPr lang="en-US" sz="1800" dirty="0" smtClean="0"/>
              <a:t> – Appaloosa Horse Club</a:t>
            </a:r>
          </a:p>
          <a:p>
            <a:pPr lvl="2" eaLnBrk="1" hangingPunct="1">
              <a:lnSpc>
                <a:spcPct val="110000"/>
              </a:lnSpc>
            </a:pPr>
            <a:r>
              <a:rPr lang="en-US" sz="1800" dirty="0" smtClean="0"/>
              <a:t>USEF – United States Equine Federation</a:t>
            </a:r>
          </a:p>
          <a:p>
            <a:pPr lvl="1" eaLnBrk="1" hangingPunct="1">
              <a:lnSpc>
                <a:spcPct val="110000"/>
              </a:lnSpc>
            </a:pPr>
            <a:r>
              <a:rPr lang="en-US" sz="1800" dirty="0" smtClean="0"/>
              <a:t>All member benefits programs are run out of the NTRA - Lexington KY office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Customer Relationships</a:t>
            </a:r>
            <a:endParaRPr lang="en-US" sz="3200" dirty="0" smtClean="0"/>
          </a:p>
        </p:txBody>
      </p:sp>
      <p:pic>
        <p:nvPicPr>
          <p:cNvPr id="13" name="Picture 12" descr="USTA_logo-4c.jpg"/>
          <p:cNvPicPr>
            <a:picLocks noChangeAspect="1"/>
          </p:cNvPicPr>
          <p:nvPr/>
        </p:nvPicPr>
        <p:blipFill>
          <a:blip r:embed="rId3" cstate="print"/>
          <a:stretch>
            <a:fillRect/>
          </a:stretch>
        </p:blipFill>
        <p:spPr>
          <a:xfrm>
            <a:off x="2743200" y="3276600"/>
            <a:ext cx="1920335" cy="1401436"/>
          </a:xfrm>
          <a:prstGeom prst="rect">
            <a:avLst/>
          </a:prstGeom>
        </p:spPr>
      </p:pic>
      <p:pic>
        <p:nvPicPr>
          <p:cNvPr id="14" name="Picture 13" descr="USPA_PoloPlus.JPG"/>
          <p:cNvPicPr>
            <a:picLocks noChangeAspect="1"/>
          </p:cNvPicPr>
          <p:nvPr/>
        </p:nvPicPr>
        <p:blipFill>
          <a:blip r:embed="rId4" cstate="print"/>
          <a:stretch>
            <a:fillRect/>
          </a:stretch>
        </p:blipFill>
        <p:spPr>
          <a:xfrm>
            <a:off x="6781800" y="3657600"/>
            <a:ext cx="2133600" cy="2133600"/>
          </a:xfrm>
          <a:prstGeom prst="rect">
            <a:avLst/>
          </a:prstGeom>
        </p:spPr>
      </p:pic>
      <p:pic>
        <p:nvPicPr>
          <p:cNvPr id="15" name="Picture 14" descr="HTALogoBan-LG4c-2.jpg"/>
          <p:cNvPicPr>
            <a:picLocks noChangeAspect="1"/>
          </p:cNvPicPr>
          <p:nvPr/>
        </p:nvPicPr>
        <p:blipFill>
          <a:blip r:embed="rId5" cstate="print"/>
          <a:stretch>
            <a:fillRect/>
          </a:stretch>
        </p:blipFill>
        <p:spPr>
          <a:xfrm>
            <a:off x="5029200" y="2971800"/>
            <a:ext cx="2743200" cy="1099856"/>
          </a:xfrm>
          <a:prstGeom prst="rect">
            <a:avLst/>
          </a:prstGeom>
        </p:spPr>
      </p:pic>
      <p:pic>
        <p:nvPicPr>
          <p:cNvPr id="16" name="Picture 15" descr="AHC Color Logo.jpg"/>
          <p:cNvPicPr>
            <a:picLocks noChangeAspect="1"/>
          </p:cNvPicPr>
          <p:nvPr/>
        </p:nvPicPr>
        <p:blipFill>
          <a:blip r:embed="rId6" cstate="print"/>
          <a:stretch>
            <a:fillRect/>
          </a:stretch>
        </p:blipFill>
        <p:spPr>
          <a:xfrm>
            <a:off x="5181600" y="4038600"/>
            <a:ext cx="1676400" cy="1676400"/>
          </a:xfrm>
          <a:prstGeom prst="rect">
            <a:avLst/>
          </a:prstGeom>
        </p:spPr>
      </p:pic>
      <p:pic>
        <p:nvPicPr>
          <p:cNvPr id="18" name="Picture 17" descr="ApHC-Logo.jpg"/>
          <p:cNvPicPr>
            <a:picLocks noChangeAspect="1"/>
          </p:cNvPicPr>
          <p:nvPr/>
        </p:nvPicPr>
        <p:blipFill>
          <a:blip r:embed="rId7" cstate="print"/>
          <a:stretch>
            <a:fillRect/>
          </a:stretch>
        </p:blipFill>
        <p:spPr>
          <a:xfrm>
            <a:off x="533400" y="3581400"/>
            <a:ext cx="1524000" cy="1532562"/>
          </a:xfrm>
          <a:prstGeom prst="rect">
            <a:avLst/>
          </a:prstGeom>
        </p:spPr>
      </p:pic>
      <p:pic>
        <p:nvPicPr>
          <p:cNvPr id="20" name="Picture 19" descr="New EC Members First Logo_jpeg.jpg"/>
          <p:cNvPicPr>
            <a:picLocks noChangeAspect="1"/>
          </p:cNvPicPr>
          <p:nvPr/>
        </p:nvPicPr>
        <p:blipFill>
          <a:blip r:embed="rId8" cstate="print"/>
          <a:stretch>
            <a:fillRect/>
          </a:stretch>
        </p:blipFill>
        <p:spPr>
          <a:xfrm>
            <a:off x="2133600" y="4953000"/>
            <a:ext cx="2350770" cy="970737"/>
          </a:xfrm>
          <a:prstGeom prst="rect">
            <a:avLst/>
          </a:prstGeom>
        </p:spPr>
      </p:pic>
      <p:pic>
        <p:nvPicPr>
          <p:cNvPr id="21" name="Picture 20" descr="USEF_color.jpg"/>
          <p:cNvPicPr>
            <a:picLocks noChangeAspect="1"/>
          </p:cNvPicPr>
          <p:nvPr/>
        </p:nvPicPr>
        <p:blipFill>
          <a:blip r:embed="rId9" cstate="print"/>
          <a:stretch>
            <a:fillRect/>
          </a:stretch>
        </p:blipFill>
        <p:spPr>
          <a:xfrm>
            <a:off x="7162800" y="1371600"/>
            <a:ext cx="1381880" cy="1828800"/>
          </a:xfrm>
          <a:prstGeom prst="rect">
            <a:avLst/>
          </a:prstGeom>
        </p:spPr>
      </p:pic>
      <p:pic>
        <p:nvPicPr>
          <p:cNvPr id="23" name="Picture 22" descr="NTRA_4c_tag.png"/>
          <p:cNvPicPr>
            <a:picLocks noChangeAspect="1"/>
          </p:cNvPicPr>
          <p:nvPr/>
        </p:nvPicPr>
        <p:blipFill>
          <a:blip r:embed="rId10" cstate="print"/>
          <a:stretch>
            <a:fillRect/>
          </a:stretch>
        </p:blipFill>
        <p:spPr>
          <a:xfrm>
            <a:off x="3916678" y="1295400"/>
            <a:ext cx="1798322" cy="1494195"/>
          </a:xfrm>
          <a:prstGeom prst="rect">
            <a:avLst/>
          </a:prstGeom>
        </p:spPr>
      </p:pic>
      <p:pic>
        <p:nvPicPr>
          <p:cNvPr id="25" name="Picture 24" descr="AQHA.gif"/>
          <p:cNvPicPr>
            <a:picLocks noChangeAspect="1"/>
          </p:cNvPicPr>
          <p:nvPr/>
        </p:nvPicPr>
        <p:blipFill>
          <a:blip r:embed="rId11" cstate="print"/>
          <a:stretch>
            <a:fillRect/>
          </a:stretch>
        </p:blipFill>
        <p:spPr>
          <a:xfrm>
            <a:off x="762000" y="1371600"/>
            <a:ext cx="2179010" cy="18526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Customer Relationships</a:t>
            </a:r>
          </a:p>
        </p:txBody>
      </p:sp>
      <p:sp>
        <p:nvSpPr>
          <p:cNvPr id="6147" name="Rectangle 3"/>
          <p:cNvSpPr>
            <a:spLocks noGrp="1" noChangeArrowheads="1"/>
          </p:cNvSpPr>
          <p:nvPr>
            <p:ph type="body" idx="1"/>
          </p:nvPr>
        </p:nvSpPr>
        <p:spPr>
          <a:xfrm>
            <a:off x="381000" y="838200"/>
            <a:ext cx="8763000" cy="4495800"/>
          </a:xfrm>
        </p:spPr>
        <p:txBody>
          <a:bodyPr/>
          <a:lstStyle/>
          <a:p>
            <a:pPr eaLnBrk="1" hangingPunct="1">
              <a:lnSpc>
                <a:spcPct val="90000"/>
              </a:lnSpc>
            </a:pPr>
            <a:endParaRPr lang="en-US" dirty="0" smtClean="0"/>
          </a:p>
          <a:p>
            <a:pPr eaLnBrk="1" hangingPunct="1">
              <a:buNone/>
            </a:pPr>
            <a:r>
              <a:rPr lang="en-US" sz="3200" b="1" dirty="0" smtClean="0"/>
              <a:t>Loyalty to the Industry</a:t>
            </a:r>
          </a:p>
          <a:p>
            <a:pPr eaLnBrk="1" hangingPunct="1"/>
            <a:r>
              <a:rPr lang="en-US" dirty="0" smtClean="0"/>
              <a:t>Equine Members develop loyalty with industry partners</a:t>
            </a:r>
          </a:p>
          <a:p>
            <a:pPr eaLnBrk="1" hangingPunct="1"/>
            <a:r>
              <a:rPr lang="en-US" dirty="0" smtClean="0"/>
              <a:t>Revenue sharing with tracks, affiliates &amp; horsemen’s associations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3">
      <a:dk1>
        <a:srgbClr val="000000"/>
      </a:dk1>
      <a:lt1>
        <a:srgbClr val="FFFFFF"/>
      </a:lt1>
      <a:dk2>
        <a:srgbClr val="1D5B22"/>
      </a:dk2>
      <a:lt2>
        <a:srgbClr val="808080"/>
      </a:lt2>
      <a:accent1>
        <a:srgbClr val="C5C07A"/>
      </a:accent1>
      <a:accent2>
        <a:srgbClr val="1D5B22"/>
      </a:accent2>
      <a:accent3>
        <a:srgbClr val="FFFFFF"/>
      </a:accent3>
      <a:accent4>
        <a:srgbClr val="000000"/>
      </a:accent4>
      <a:accent5>
        <a:srgbClr val="DFDCBE"/>
      </a:accent5>
      <a:accent6>
        <a:srgbClr val="19521E"/>
      </a:accent6>
      <a:hlink>
        <a:srgbClr val="FDD518"/>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1D5B22"/>
        </a:dk2>
        <a:lt2>
          <a:srgbClr val="808080"/>
        </a:lt2>
        <a:accent1>
          <a:srgbClr val="C5C07A"/>
        </a:accent1>
        <a:accent2>
          <a:srgbClr val="1D5B22"/>
        </a:accent2>
        <a:accent3>
          <a:srgbClr val="FFFFFF"/>
        </a:accent3>
        <a:accent4>
          <a:srgbClr val="000000"/>
        </a:accent4>
        <a:accent5>
          <a:srgbClr val="DFDCBE"/>
        </a:accent5>
        <a:accent6>
          <a:srgbClr val="19521E"/>
        </a:accent6>
        <a:hlink>
          <a:srgbClr val="FDD518"/>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3894</TotalTime>
  <Words>3253</Words>
  <Application>Microsoft Office PowerPoint</Application>
  <PresentationFormat>On-screen Show (4:3)</PresentationFormat>
  <Paragraphs>939</Paragraphs>
  <Slides>52</Slides>
  <Notes>7</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Blank Presentation</vt:lpstr>
      <vt:lpstr>1_Blank Presentation</vt:lpstr>
      <vt:lpstr>NTRA Advantage</vt:lpstr>
      <vt:lpstr>Agenda</vt:lpstr>
      <vt:lpstr>Current Situation</vt:lpstr>
      <vt:lpstr>Current Situation</vt:lpstr>
      <vt:lpstr>Current Situation</vt:lpstr>
      <vt:lpstr>Current Situation </vt:lpstr>
      <vt:lpstr>Customer Relationships</vt:lpstr>
      <vt:lpstr>Customer Relationships</vt:lpstr>
      <vt:lpstr>Customer Relationships</vt:lpstr>
      <vt:lpstr>Sales Opportunities</vt:lpstr>
      <vt:lpstr>Primary Competition</vt:lpstr>
      <vt:lpstr>John Deere Advantages and Unique Value</vt:lpstr>
      <vt:lpstr>The “Main Thing” – Plan to Win</vt:lpstr>
      <vt:lpstr>The “Main Thing” – Plan to Win</vt:lpstr>
      <vt:lpstr>Joe Morris </vt:lpstr>
      <vt:lpstr>Ongoing Sales Element</vt:lpstr>
      <vt:lpstr>Program Integrity</vt:lpstr>
      <vt:lpstr>United States Horse Statistics</vt:lpstr>
      <vt:lpstr>NTRA Member Statistics</vt:lpstr>
      <vt:lpstr>Thoroughbred Owners &amp; Breeders</vt:lpstr>
      <vt:lpstr>AQHA Member Statistics</vt:lpstr>
      <vt:lpstr>USEF Member Statistics</vt:lpstr>
      <vt:lpstr>USEF Member Statistics</vt:lpstr>
      <vt:lpstr>Equine Affiliations</vt:lpstr>
      <vt:lpstr>NTRA Members</vt:lpstr>
      <vt:lpstr>NTRA Members cont’d</vt:lpstr>
      <vt:lpstr>AQHA Members</vt:lpstr>
      <vt:lpstr>AQHA Members cont’d</vt:lpstr>
      <vt:lpstr>USEF Members</vt:lpstr>
      <vt:lpstr>USEF Members cont’d</vt:lpstr>
      <vt:lpstr>USEF Members cont’d</vt:lpstr>
      <vt:lpstr>USEF Members cont’d</vt:lpstr>
      <vt:lpstr>USTA/HTA Members</vt:lpstr>
      <vt:lpstr>Horse Council Members</vt:lpstr>
      <vt:lpstr>Industry Events</vt:lpstr>
      <vt:lpstr>Industry Events</vt:lpstr>
      <vt:lpstr>Industry Events</vt:lpstr>
      <vt:lpstr>Industry Events</vt:lpstr>
      <vt:lpstr>Industry Events</vt:lpstr>
      <vt:lpstr>Industry Events</vt:lpstr>
      <vt:lpstr>Print Advertisements</vt:lpstr>
      <vt:lpstr>Television Media</vt:lpstr>
      <vt:lpstr>Internet</vt:lpstr>
      <vt:lpstr>Social Media</vt:lpstr>
      <vt:lpstr>Direct Mail</vt:lpstr>
      <vt:lpstr>E-News/E-Mail</vt:lpstr>
      <vt:lpstr>Dealer Trainings</vt:lpstr>
      <vt:lpstr>Overall Sales Goals</vt:lpstr>
      <vt:lpstr>Goals Summary by Breed</vt:lpstr>
      <vt:lpstr>Goals Summary by Rep/Region</vt:lpstr>
      <vt:lpstr>NTRA Advantage</vt:lpstr>
      <vt:lpstr>Slide 52</vt:lpstr>
    </vt:vector>
  </TitlesOfParts>
  <Company>Fuston 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Fuston</dc:creator>
  <cp:lastModifiedBy>hbrown</cp:lastModifiedBy>
  <cp:revision>302</cp:revision>
  <dcterms:created xsi:type="dcterms:W3CDTF">2008-07-08T15:27:39Z</dcterms:created>
  <dcterms:modified xsi:type="dcterms:W3CDTF">2011-01-20T22:37:45Z</dcterms:modified>
</cp:coreProperties>
</file>