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90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84" r:id="rId18"/>
    <p:sldId id="283" r:id="rId19"/>
    <p:sldId id="281" r:id="rId20"/>
    <p:sldId id="282" r:id="rId21"/>
    <p:sldId id="270" r:id="rId22"/>
    <p:sldId id="285" r:id="rId23"/>
    <p:sldId id="271" r:id="rId24"/>
    <p:sldId id="272" r:id="rId25"/>
    <p:sldId id="273" r:id="rId26"/>
    <p:sldId id="274" r:id="rId27"/>
    <p:sldId id="291" r:id="rId28"/>
    <p:sldId id="275" r:id="rId29"/>
    <p:sldId id="276" r:id="rId30"/>
    <p:sldId id="277" r:id="rId31"/>
    <p:sldId id="286" r:id="rId32"/>
    <p:sldId id="288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21" autoAdjust="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CC8BD-5D59-4D96-8070-1FBEEE568A37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CFFA5-DADC-4E67-9F32-C48359DC7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6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A79F2044-367F-4374-9CBF-C5838E47171E}" type="slidenum">
              <a:rPr lang="en-US" altLang="en-US" sz="1200" smtClean="0">
                <a:latin typeface="Arial" pitchFamily="34" charset="0"/>
              </a:rPr>
              <a:pPr>
                <a:defRPr/>
              </a:pPr>
              <a:t>32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D211-3F76-4AA0-8F6D-0D67E0E24CC3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6ED5-B5A0-4E64-ADEF-259ED4FB0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D211-3F76-4AA0-8F6D-0D67E0E24CC3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6ED5-B5A0-4E64-ADEF-259ED4FB0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7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D211-3F76-4AA0-8F6D-0D67E0E24CC3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6ED5-B5A0-4E64-ADEF-259ED4FB0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5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D211-3F76-4AA0-8F6D-0D67E0E24CC3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6ED5-B5A0-4E64-ADEF-259ED4FB0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9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D211-3F76-4AA0-8F6D-0D67E0E24CC3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6ED5-B5A0-4E64-ADEF-259ED4FB0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1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D211-3F76-4AA0-8F6D-0D67E0E24CC3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6ED5-B5A0-4E64-ADEF-259ED4FB0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4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D211-3F76-4AA0-8F6D-0D67E0E24CC3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6ED5-B5A0-4E64-ADEF-259ED4FB0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6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D211-3F76-4AA0-8F6D-0D67E0E24CC3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6ED5-B5A0-4E64-ADEF-259ED4FB0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8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D211-3F76-4AA0-8F6D-0D67E0E24CC3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6ED5-B5A0-4E64-ADEF-259ED4FB0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D211-3F76-4AA0-8F6D-0D67E0E24CC3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6ED5-B5A0-4E64-ADEF-259ED4FB0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8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D211-3F76-4AA0-8F6D-0D67E0E24CC3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6ED5-B5A0-4E64-ADEF-259ED4FB0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1D211-3F76-4AA0-8F6D-0D67E0E24CC3}" type="datetimeFigureOut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66ED5-B5A0-4E64-ADEF-259ED4FB0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2438400"/>
          </a:xfrm>
        </p:spPr>
        <p:txBody>
          <a:bodyPr/>
          <a:lstStyle/>
          <a:p>
            <a:r>
              <a:rPr lang="en-US" dirty="0" smtClean="0"/>
              <a:t>AAEP</a:t>
            </a:r>
            <a:br>
              <a:rPr lang="en-US" dirty="0" smtClean="0"/>
            </a:br>
            <a:r>
              <a:rPr lang="en-US" dirty="0" smtClean="0"/>
              <a:t>RACEDAY INJURY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Lynn Rolland Hovda, DVM, MS</a:t>
            </a:r>
          </a:p>
          <a:p>
            <a:r>
              <a:rPr lang="en-US" dirty="0" smtClean="0"/>
              <a:t>Chief Commission Veterinarian</a:t>
            </a:r>
          </a:p>
          <a:p>
            <a:r>
              <a:rPr lang="en-US" dirty="0" smtClean="0"/>
              <a:t>Minnesota Racing Commission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"/>
            <a:ext cx="1524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76200"/>
            <a:ext cx="1905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AAEP Injury Management</a:t>
            </a:r>
            <a:br>
              <a:rPr lang="en-US" dirty="0" smtClean="0"/>
            </a:br>
            <a:r>
              <a:rPr lang="en-US" dirty="0" smtClean="0"/>
              <a:t>Personnel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r>
              <a:rPr lang="en-US" dirty="0" smtClean="0"/>
              <a:t>Veterinarians</a:t>
            </a:r>
          </a:p>
          <a:p>
            <a:pPr lvl="1"/>
            <a:r>
              <a:rPr lang="en-US" dirty="0" smtClean="0"/>
              <a:t>Minimum of two for track</a:t>
            </a:r>
            <a:endParaRPr lang="en-US" dirty="0"/>
          </a:p>
          <a:p>
            <a:r>
              <a:rPr lang="en-US" dirty="0" smtClean="0"/>
              <a:t>Horse handler</a:t>
            </a:r>
          </a:p>
          <a:p>
            <a:pPr lvl="1"/>
            <a:r>
              <a:rPr lang="en-US" dirty="0" smtClean="0"/>
              <a:t>Skilled</a:t>
            </a:r>
          </a:p>
          <a:p>
            <a:r>
              <a:rPr lang="en-US" dirty="0" smtClean="0"/>
              <a:t>“Screening” personnel</a:t>
            </a:r>
          </a:p>
          <a:p>
            <a:pPr lvl="1"/>
            <a:r>
              <a:rPr lang="en-US" dirty="0" smtClean="0"/>
              <a:t>Trained in use and placement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86000"/>
            <a:ext cx="335280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AAEP Injury Management</a:t>
            </a:r>
            <a:br>
              <a:rPr lang="en-US" dirty="0" smtClean="0"/>
            </a:br>
            <a:r>
              <a:rPr lang="en-US" dirty="0" smtClean="0"/>
              <a:t>Equipment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Chase vehicle</a:t>
            </a:r>
          </a:p>
          <a:p>
            <a:r>
              <a:rPr lang="en-US" dirty="0" smtClean="0"/>
              <a:t>Equine ambulance(s)</a:t>
            </a:r>
          </a:p>
          <a:p>
            <a:r>
              <a:rPr lang="en-US" dirty="0" smtClean="0"/>
              <a:t>Emergency bags or boxes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80" y="1752600"/>
            <a:ext cx="33020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38600"/>
            <a:ext cx="37592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" y="4267200"/>
            <a:ext cx="4216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Chase Vehicle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DVM in vehicle to follow the field</a:t>
            </a:r>
          </a:p>
          <a:p>
            <a:r>
              <a:rPr lang="en-US" dirty="0" smtClean="0"/>
              <a:t>Staffed with driver able to handle injured horse</a:t>
            </a:r>
          </a:p>
          <a:p>
            <a:r>
              <a:rPr lang="en-US" dirty="0" smtClean="0"/>
              <a:t>Unacceptable for DVM to travel on foot</a:t>
            </a:r>
          </a:p>
          <a:p>
            <a:r>
              <a:rPr lang="en-US" dirty="0" smtClean="0"/>
              <a:t>Using human ambulance not recommended </a:t>
            </a:r>
          </a:p>
          <a:p>
            <a:r>
              <a:rPr lang="en-US" dirty="0" smtClean="0"/>
              <a:t>Need appropriate plan for sloppy conditions </a:t>
            </a:r>
          </a:p>
          <a:p>
            <a:pPr lvl="1"/>
            <a:r>
              <a:rPr lang="en-US" dirty="0" smtClean="0"/>
              <a:t>CBY plan for turf races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Equine Ambulance(s)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Primary and backup ambulance</a:t>
            </a:r>
          </a:p>
          <a:p>
            <a:r>
              <a:rPr lang="en-US" dirty="0" smtClean="0"/>
              <a:t>Primary staffed with driver when horses are on  the track </a:t>
            </a:r>
          </a:p>
          <a:p>
            <a:r>
              <a:rPr lang="en-US" dirty="0" smtClean="0"/>
              <a:t>Positioning – between horse and public</a:t>
            </a:r>
          </a:p>
          <a:p>
            <a:r>
              <a:rPr lang="en-US" dirty="0" smtClean="0"/>
              <a:t>Other features</a:t>
            </a:r>
          </a:p>
          <a:p>
            <a:pPr lvl="1"/>
            <a:r>
              <a:rPr lang="en-US" dirty="0" smtClean="0"/>
              <a:t>Lowers to ground</a:t>
            </a:r>
          </a:p>
          <a:p>
            <a:pPr lvl="1"/>
            <a:r>
              <a:rPr lang="en-US" dirty="0" smtClean="0"/>
              <a:t>Sliding center partition</a:t>
            </a:r>
          </a:p>
          <a:p>
            <a:pPr lvl="1"/>
            <a:r>
              <a:rPr lang="en-US" dirty="0" smtClean="0"/>
              <a:t>Human barrier</a:t>
            </a:r>
          </a:p>
          <a:p>
            <a:pPr lvl="1"/>
            <a:r>
              <a:rPr lang="en-US" dirty="0" smtClean="0"/>
              <a:t>Winch and slide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CBY ambulances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– few additions</a:t>
            </a:r>
          </a:p>
          <a:p>
            <a:pPr lvl="1"/>
            <a:r>
              <a:rPr lang="en-US" dirty="0" smtClean="0"/>
              <a:t>Air conditioner</a:t>
            </a:r>
          </a:p>
          <a:p>
            <a:pPr lvl="1"/>
            <a:r>
              <a:rPr lang="en-US" dirty="0" smtClean="0"/>
              <a:t>Water tank</a:t>
            </a:r>
          </a:p>
          <a:p>
            <a:pPr lvl="1"/>
            <a:r>
              <a:rPr lang="en-US" dirty="0" smtClean="0"/>
              <a:t>Screens</a:t>
            </a:r>
          </a:p>
          <a:p>
            <a:pPr lvl="1"/>
            <a:r>
              <a:rPr lang="en-US" dirty="0" smtClean="0"/>
              <a:t>Doors </a:t>
            </a:r>
          </a:p>
          <a:p>
            <a:r>
              <a:rPr lang="en-US" dirty="0" smtClean="0"/>
              <a:t>Secondary</a:t>
            </a:r>
          </a:p>
          <a:p>
            <a:pPr lvl="1"/>
            <a:r>
              <a:rPr lang="en-US" dirty="0" smtClean="0"/>
              <a:t>Transport to UMVDL</a:t>
            </a:r>
          </a:p>
          <a:p>
            <a:pPr lvl="1"/>
            <a:r>
              <a:rPr lang="en-US" dirty="0" smtClean="0"/>
              <a:t>Winch and long cable for pool area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Ambulance / Chase Vehicle Equipment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Medication Bag</a:t>
            </a:r>
          </a:p>
          <a:p>
            <a:r>
              <a:rPr lang="en-US" dirty="0" smtClean="0"/>
              <a:t>Kimzey splint / compression boot</a:t>
            </a:r>
          </a:p>
          <a:p>
            <a:r>
              <a:rPr lang="en-US" dirty="0" smtClean="0"/>
              <a:t>Bandage material </a:t>
            </a:r>
          </a:p>
          <a:p>
            <a:r>
              <a:rPr lang="en-US" dirty="0" smtClean="0"/>
              <a:t>Halters and lead shanks</a:t>
            </a:r>
          </a:p>
          <a:p>
            <a:r>
              <a:rPr lang="en-US" dirty="0" smtClean="0"/>
              <a:t>Ice water, buckets, etc. (CBY – ice blanket)</a:t>
            </a:r>
          </a:p>
          <a:p>
            <a:r>
              <a:rPr lang="en-US" dirty="0" smtClean="0"/>
              <a:t>Curtains or screens</a:t>
            </a:r>
          </a:p>
          <a:p>
            <a:r>
              <a:rPr lang="en-US" dirty="0" smtClean="0"/>
              <a:t>Rescue sled</a:t>
            </a:r>
          </a:p>
          <a:p>
            <a:r>
              <a:rPr lang="en-US" dirty="0" smtClean="0"/>
              <a:t>Bolt cutters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67200"/>
            <a:ext cx="3149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Contents vary by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acing jurisdiction</a:t>
            </a:r>
          </a:p>
          <a:p>
            <a:pPr lvl="1"/>
            <a:r>
              <a:rPr lang="en-US" dirty="0" smtClean="0"/>
              <a:t>Location on track (paddock, chase vehicle ,etc.)</a:t>
            </a:r>
          </a:p>
          <a:p>
            <a:r>
              <a:rPr lang="en-US" dirty="0" smtClean="0"/>
              <a:t>AAEP Recommendations</a:t>
            </a:r>
          </a:p>
          <a:p>
            <a:pPr lvl="1"/>
            <a:r>
              <a:rPr lang="en-US" dirty="0" smtClean="0"/>
              <a:t>Sedative</a:t>
            </a:r>
          </a:p>
          <a:p>
            <a:pPr lvl="1"/>
            <a:r>
              <a:rPr lang="en-US" dirty="0" smtClean="0"/>
              <a:t>Short acting corticosteroid</a:t>
            </a:r>
          </a:p>
          <a:p>
            <a:pPr lvl="1"/>
            <a:r>
              <a:rPr lang="en-US" dirty="0" smtClean="0"/>
              <a:t>Euthanasia solution</a:t>
            </a:r>
          </a:p>
          <a:p>
            <a:pPr lvl="1"/>
            <a:r>
              <a:rPr lang="en-US" dirty="0" smtClean="0"/>
              <a:t>Needles/syringes</a:t>
            </a:r>
          </a:p>
          <a:p>
            <a:pPr lvl="1"/>
            <a:r>
              <a:rPr lang="en-US" dirty="0" smtClean="0"/>
              <a:t>Vet Wrap and pads</a:t>
            </a:r>
          </a:p>
          <a:p>
            <a:pPr lvl="1"/>
            <a:r>
              <a:rPr lang="en-US" dirty="0" smtClean="0"/>
              <a:t>Stethoscope</a:t>
            </a:r>
          </a:p>
          <a:p>
            <a:pPr lvl="1"/>
            <a:r>
              <a:rPr lang="en-US" dirty="0" smtClean="0"/>
              <a:t>Supplies to collect blood samples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30705"/>
            <a:ext cx="2948940" cy="29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" y="1524000"/>
            <a:ext cx="2752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06165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AAEP Recommended Medications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07205"/>
            <a:ext cx="1866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0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Bag – Chase Vehicle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712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Association of Equine Practitioners</a:t>
            </a:r>
          </a:p>
          <a:p>
            <a:r>
              <a:rPr lang="en-US" dirty="0" smtClean="0"/>
              <a:t>Founded in 1954</a:t>
            </a:r>
          </a:p>
          <a:p>
            <a:r>
              <a:rPr lang="en-US" dirty="0" smtClean="0"/>
              <a:t>Dedicated to health and welfare of the horse</a:t>
            </a:r>
          </a:p>
          <a:p>
            <a:r>
              <a:rPr lang="en-US" dirty="0" smtClean="0"/>
              <a:t>9000 members worldwide</a:t>
            </a:r>
          </a:p>
          <a:p>
            <a:r>
              <a:rPr lang="en-US" dirty="0" smtClean="0"/>
              <a:t>All breeds, all breed organizations</a:t>
            </a:r>
          </a:p>
          <a:p>
            <a:r>
              <a:rPr lang="en-US" dirty="0" smtClean="0"/>
              <a:t>Racing Committee developed guidelines for race day injury management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Bags </a:t>
            </a:r>
            <a:br>
              <a:rPr lang="en-US" dirty="0" smtClean="0"/>
            </a:br>
            <a:r>
              <a:rPr lang="en-US" dirty="0" smtClean="0"/>
              <a:t>Paddock, Office, Detention Barn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2337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AAEP Injury Management </a:t>
            </a:r>
            <a:br>
              <a:rPr lang="en-US" dirty="0" smtClean="0"/>
            </a:br>
            <a:r>
              <a:rPr lang="en-US" dirty="0" smtClean="0"/>
              <a:t>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way radios</a:t>
            </a:r>
          </a:p>
          <a:p>
            <a:pPr lvl="1"/>
            <a:r>
              <a:rPr lang="en-US" dirty="0" smtClean="0"/>
              <a:t>Best practice  - separate channel for private conversation</a:t>
            </a:r>
          </a:p>
          <a:p>
            <a:r>
              <a:rPr lang="en-US" dirty="0" smtClean="0"/>
              <a:t>Cell phones</a:t>
            </a:r>
          </a:p>
          <a:p>
            <a:pPr lvl="1"/>
            <a:r>
              <a:rPr lang="en-US" dirty="0" smtClean="0"/>
              <a:t>Group listing of important numbers</a:t>
            </a:r>
          </a:p>
          <a:p>
            <a:pPr lvl="1"/>
            <a:r>
              <a:rPr lang="en-US" dirty="0" smtClean="0"/>
              <a:t>Transfer to private practitioner</a:t>
            </a:r>
          </a:p>
          <a:p>
            <a:pPr marL="1200150" lvl="2" indent="-342900"/>
            <a:r>
              <a:rPr lang="en-US" dirty="0" smtClean="0"/>
              <a:t>CBY – done in detention barn </a:t>
            </a:r>
          </a:p>
          <a:p>
            <a:pPr marL="400050"/>
            <a:r>
              <a:rPr lang="en-US" dirty="0" smtClean="0"/>
              <a:t>Media</a:t>
            </a:r>
          </a:p>
          <a:p>
            <a:pPr marL="800100" lvl="1"/>
            <a:r>
              <a:rPr lang="en-US" dirty="0" smtClean="0"/>
              <a:t>One specific DVM in charge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5700" y="3898900"/>
            <a:ext cx="3048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4800" y="787400"/>
            <a:ext cx="6299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AAEP Injury Management </a:t>
            </a:r>
            <a:br>
              <a:rPr lang="en-US" dirty="0" smtClean="0"/>
            </a:b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Racetrack   </a:t>
            </a:r>
          </a:p>
          <a:p>
            <a:r>
              <a:rPr lang="en-US" dirty="0" smtClean="0"/>
              <a:t>Paddock</a:t>
            </a:r>
          </a:p>
          <a:p>
            <a:r>
              <a:rPr lang="en-US" dirty="0" smtClean="0"/>
              <a:t>Off-track (pre and post race)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0"/>
            <a:ext cx="32766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052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69664"/>
            <a:ext cx="3233928" cy="23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 Track</a:t>
            </a:r>
          </a:p>
          <a:p>
            <a:pPr lvl="1"/>
            <a:r>
              <a:rPr lang="en-US" dirty="0" smtClean="0"/>
              <a:t>Rapid call to horse ambulance (location)</a:t>
            </a:r>
          </a:p>
          <a:p>
            <a:pPr lvl="1"/>
            <a:r>
              <a:rPr lang="en-US" dirty="0" smtClean="0"/>
              <a:t>Physical and chemical restraint </a:t>
            </a:r>
          </a:p>
          <a:p>
            <a:r>
              <a:rPr lang="en-US" dirty="0" smtClean="0"/>
              <a:t>Starting Gate</a:t>
            </a:r>
          </a:p>
          <a:p>
            <a:pPr lvl="1"/>
            <a:r>
              <a:rPr lang="en-US" dirty="0" smtClean="0"/>
              <a:t>Observation during post parade and at gate</a:t>
            </a:r>
          </a:p>
          <a:p>
            <a:pPr lvl="1"/>
            <a:r>
              <a:rPr lang="en-US" dirty="0" smtClean="0"/>
              <a:t>Examine poorly behaved horses</a:t>
            </a:r>
          </a:p>
          <a:p>
            <a:pPr lvl="1"/>
            <a:r>
              <a:rPr lang="en-US" dirty="0" smtClean="0"/>
              <a:t>Consider a scratch – wounds, lame, head trauma</a:t>
            </a:r>
          </a:p>
          <a:p>
            <a:r>
              <a:rPr lang="en-US" dirty="0" smtClean="0"/>
              <a:t>Turf Track</a:t>
            </a:r>
          </a:p>
          <a:p>
            <a:pPr lvl="1"/>
            <a:r>
              <a:rPr lang="en-US" dirty="0" smtClean="0"/>
              <a:t>Location of on and off gaps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Paddock DVM monitors horses</a:t>
            </a:r>
          </a:p>
          <a:p>
            <a:r>
              <a:rPr lang="en-US" dirty="0" smtClean="0"/>
              <a:t>Consider scratch – lame, wounds, head trauma </a:t>
            </a:r>
          </a:p>
          <a:p>
            <a:r>
              <a:rPr lang="en-US" dirty="0" smtClean="0"/>
              <a:t>Plan for dealing with paddock injuries</a:t>
            </a:r>
          </a:p>
          <a:p>
            <a:pPr lvl="1"/>
            <a:r>
              <a:rPr lang="en-US" dirty="0" smtClean="0"/>
              <a:t>Emergency bag </a:t>
            </a:r>
          </a:p>
          <a:p>
            <a:pPr lvl="1"/>
            <a:r>
              <a:rPr lang="en-US" dirty="0" smtClean="0"/>
              <a:t>Ambulance access</a:t>
            </a:r>
          </a:p>
          <a:p>
            <a:pPr lvl="1"/>
            <a:r>
              <a:rPr lang="en-US" dirty="0" smtClean="0"/>
              <a:t>Screens</a:t>
            </a:r>
          </a:p>
          <a:p>
            <a:pPr lvl="1"/>
            <a:r>
              <a:rPr lang="en-US" dirty="0" smtClean="0"/>
              <a:t>“People management” – security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 Track</a:t>
            </a:r>
            <a:br>
              <a:rPr lang="en-US" dirty="0" smtClean="0"/>
            </a:br>
            <a:r>
              <a:rPr lang="en-US" dirty="0" smtClean="0"/>
              <a:t>Pre and Post Race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“Horses can unexpectedly wind up in unpredictable locations on the grounds of a racetrack”</a:t>
            </a:r>
          </a:p>
          <a:p>
            <a:pPr lvl="1"/>
            <a:r>
              <a:rPr lang="en-US" b="1" dirty="0" smtClean="0"/>
              <a:t>Bridle path </a:t>
            </a:r>
          </a:p>
          <a:p>
            <a:pPr lvl="1"/>
            <a:r>
              <a:rPr lang="en-US" b="1" dirty="0" smtClean="0"/>
              <a:t>Parking lot</a:t>
            </a:r>
          </a:p>
          <a:p>
            <a:pPr lvl="1"/>
            <a:r>
              <a:rPr lang="en-US" b="1" dirty="0" smtClean="0"/>
              <a:t>Dumpsters</a:t>
            </a:r>
          </a:p>
          <a:p>
            <a:pPr lvl="1"/>
            <a:r>
              <a:rPr lang="en-US" b="1" dirty="0" smtClean="0"/>
              <a:t>Shrubs</a:t>
            </a:r>
          </a:p>
          <a:p>
            <a:pPr lvl="1"/>
            <a:r>
              <a:rPr lang="en-US" b="1" dirty="0" smtClean="0"/>
              <a:t>Swimming pool </a:t>
            </a:r>
          </a:p>
          <a:p>
            <a:r>
              <a:rPr lang="en-US" dirty="0" smtClean="0"/>
              <a:t>Plan for this …. And then plan again </a:t>
            </a:r>
          </a:p>
          <a:p>
            <a:r>
              <a:rPr lang="en-US" dirty="0" smtClean="0"/>
              <a:t>Rapid response is necessary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15" y="2541270"/>
            <a:ext cx="2857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15" y="2971800"/>
            <a:ext cx="29146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2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9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Consideration</a:t>
            </a:r>
            <a:br>
              <a:rPr lang="en-US" dirty="0" smtClean="0"/>
            </a:br>
            <a:r>
              <a:rPr lang="en-US" dirty="0" smtClean="0"/>
              <a:t>Catastrophic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Prompt response</a:t>
            </a:r>
          </a:p>
          <a:p>
            <a:r>
              <a:rPr lang="en-US" dirty="0" smtClean="0"/>
              <a:t>Screens if needed</a:t>
            </a:r>
          </a:p>
          <a:p>
            <a:r>
              <a:rPr lang="en-US" dirty="0" smtClean="0"/>
              <a:t>Make EVERY effort to load into ambulance before euthanasia</a:t>
            </a:r>
          </a:p>
          <a:p>
            <a:r>
              <a:rPr lang="en-US" dirty="0" smtClean="0"/>
              <a:t>Equine slide or rescue device</a:t>
            </a:r>
          </a:p>
          <a:p>
            <a:r>
              <a:rPr lang="en-US" dirty="0" smtClean="0"/>
              <a:t>No chains or cables around the neck or limb</a:t>
            </a:r>
          </a:p>
          <a:p>
            <a:r>
              <a:rPr lang="en-US" dirty="0" smtClean="0"/>
              <a:t>Secure, enclosed area for deceased horses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Consideration</a:t>
            </a:r>
            <a:br>
              <a:rPr lang="en-US" dirty="0" smtClean="0"/>
            </a:br>
            <a:r>
              <a:rPr lang="en-US" dirty="0" smtClean="0"/>
              <a:t>Multiple Incidents in Same Race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657600"/>
          </a:xfrm>
        </p:spPr>
        <p:txBody>
          <a:bodyPr/>
          <a:lstStyle/>
          <a:p>
            <a:r>
              <a:rPr lang="en-US" dirty="0" smtClean="0"/>
              <a:t>Communication is key to success </a:t>
            </a:r>
          </a:p>
          <a:p>
            <a:r>
              <a:rPr lang="en-US" dirty="0" smtClean="0"/>
              <a:t>Quick assessment</a:t>
            </a:r>
          </a:p>
          <a:p>
            <a:r>
              <a:rPr lang="en-US" dirty="0" smtClean="0"/>
              <a:t>CBY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 commission DVMs respond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ead test barn technician responds as well </a:t>
            </a:r>
          </a:p>
        </p:txBody>
      </p:sp>
    </p:spTree>
    <p:extLst>
      <p:ext uri="{BB962C8B-B14F-4D97-AF65-F5344CB8AC3E}">
        <p14:creationId xmlns:p14="http://schemas.microsoft.com/office/powerpoint/2010/main" val="34747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AAEP Racing Committee</a:t>
            </a:r>
            <a:br>
              <a:rPr lang="en-US" dirty="0" smtClean="0"/>
            </a:br>
            <a:r>
              <a:rPr lang="en-US" dirty="0" smtClean="0"/>
              <a:t>February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Staffing and Personnel</a:t>
            </a:r>
          </a:p>
          <a:p>
            <a:r>
              <a:rPr lang="en-US" dirty="0" smtClean="0"/>
              <a:t>Automotive Equipment – Equine ambulance and chase vehicle </a:t>
            </a:r>
          </a:p>
          <a:p>
            <a:r>
              <a:rPr lang="en-US" dirty="0" smtClean="0"/>
              <a:t>Emergency treatment </a:t>
            </a:r>
          </a:p>
          <a:p>
            <a:r>
              <a:rPr lang="en-US" dirty="0" smtClean="0"/>
              <a:t>Communication </a:t>
            </a:r>
          </a:p>
          <a:p>
            <a:r>
              <a:rPr lang="en-US" dirty="0" smtClean="0"/>
              <a:t>Injury Management Duties</a:t>
            </a:r>
          </a:p>
          <a:p>
            <a:r>
              <a:rPr lang="en-US" dirty="0" smtClean="0"/>
              <a:t>Media Relations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Consideration</a:t>
            </a:r>
            <a:br>
              <a:rPr lang="en-US" dirty="0" smtClean="0"/>
            </a:br>
            <a:r>
              <a:rPr lang="en-US" dirty="0" smtClean="0"/>
              <a:t>Heat Stroke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Ice, ice water, ice or cooling blanket, hoses, and rubbing alcohol</a:t>
            </a:r>
          </a:p>
          <a:p>
            <a:r>
              <a:rPr lang="en-US" dirty="0" smtClean="0"/>
              <a:t>Necessary medications (vary by jurisdiction)</a:t>
            </a:r>
          </a:p>
          <a:p>
            <a:r>
              <a:rPr lang="en-US" dirty="0" smtClean="0"/>
              <a:t>Keep horses moving if possible and then load into ambulance when calm </a:t>
            </a:r>
          </a:p>
          <a:p>
            <a:pPr lvl="1"/>
            <a:r>
              <a:rPr lang="en-US" dirty="0" smtClean="0"/>
              <a:t>Note:  Often not possible as they fall down on the track or in the ambulance</a:t>
            </a:r>
          </a:p>
          <a:p>
            <a:r>
              <a:rPr lang="en-US" dirty="0" smtClean="0"/>
              <a:t>Address media 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Ambulance Reporting</a:t>
            </a:r>
            <a:br>
              <a:rPr lang="en-US" dirty="0" smtClean="0"/>
            </a:br>
            <a:r>
              <a:rPr lang="en-US" dirty="0" smtClean="0"/>
              <a:t>Canterbury Park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610600" cy="5105400"/>
          </a:xfrm>
        </p:spPr>
      </p:pic>
    </p:spTree>
    <p:extLst>
      <p:ext uri="{BB962C8B-B14F-4D97-AF65-F5344CB8AC3E}">
        <p14:creationId xmlns:p14="http://schemas.microsoft.com/office/powerpoint/2010/main" val="20854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dirty="0" smtClean="0"/>
              <a:t>Televised Race Days</a:t>
            </a:r>
            <a:br>
              <a:rPr lang="en-US" altLang="en-US" dirty="0" smtClean="0"/>
            </a:br>
            <a:r>
              <a:rPr lang="en-US" altLang="en-US" dirty="0" smtClean="0"/>
              <a:t>Big Event Days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048000"/>
          </a:xfrm>
        </p:spPr>
        <p:txBody>
          <a:bodyPr/>
          <a:lstStyle/>
          <a:p>
            <a:r>
              <a:rPr lang="en-US" sz="2400" dirty="0"/>
              <a:t>Extra DVM on hand</a:t>
            </a:r>
          </a:p>
          <a:p>
            <a:r>
              <a:rPr lang="en-US" sz="2400" dirty="0"/>
              <a:t>Really big events – team of specialists</a:t>
            </a:r>
          </a:p>
          <a:p>
            <a:r>
              <a:rPr lang="en-US" sz="2400" dirty="0"/>
              <a:t>Meeting with all personnel prior to event</a:t>
            </a:r>
          </a:p>
          <a:p>
            <a:r>
              <a:rPr lang="en-US" sz="2400" dirty="0"/>
              <a:t>Location of equine hospitals and mode of transportation</a:t>
            </a:r>
          </a:p>
          <a:p>
            <a:r>
              <a:rPr lang="en-US" sz="2400" dirty="0"/>
              <a:t>AAEP On Call DVMs for really big events</a:t>
            </a:r>
          </a:p>
        </p:txBody>
      </p:sp>
      <p:pic>
        <p:nvPicPr>
          <p:cNvPr id="6149" name="Picture 3" descr="IMG_457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54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999" y="5840045"/>
            <a:ext cx="65115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Thank You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 occurrence and severity of equine injuries</a:t>
            </a:r>
          </a:p>
          <a:p>
            <a:r>
              <a:rPr lang="en-US" dirty="0" smtClean="0"/>
              <a:t>Provide emergency management for injured horse</a:t>
            </a:r>
          </a:p>
          <a:p>
            <a:pPr lvl="1"/>
            <a:r>
              <a:rPr lang="en-US" dirty="0" smtClean="0"/>
              <a:t>Rapid response</a:t>
            </a:r>
          </a:p>
          <a:p>
            <a:pPr lvl="1"/>
            <a:r>
              <a:rPr lang="en-US" dirty="0" smtClean="0"/>
              <a:t>Accurate assessment</a:t>
            </a:r>
          </a:p>
          <a:p>
            <a:pPr lvl="1"/>
            <a:r>
              <a:rPr lang="en-US" dirty="0" smtClean="0"/>
              <a:t>Best management possible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50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Injury Management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Important to plan </a:t>
            </a:r>
          </a:p>
          <a:p>
            <a:r>
              <a:rPr lang="en-US" dirty="0" smtClean="0"/>
              <a:t>Execute your plan </a:t>
            </a:r>
          </a:p>
          <a:p>
            <a:r>
              <a:rPr lang="en-US" dirty="0" smtClean="0"/>
              <a:t>All emergency personnel involved </a:t>
            </a:r>
          </a:p>
          <a:p>
            <a:r>
              <a:rPr lang="en-US" dirty="0" smtClean="0"/>
              <a:t>Specific locations</a:t>
            </a:r>
          </a:p>
          <a:p>
            <a:r>
              <a:rPr lang="en-US" dirty="0" smtClean="0"/>
              <a:t>Specific duties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Commission veterinarians</a:t>
            </a:r>
          </a:p>
          <a:p>
            <a:r>
              <a:rPr lang="en-US" dirty="0" smtClean="0"/>
              <a:t>Practicing veterinarians (“backside DVMs”)</a:t>
            </a:r>
          </a:p>
          <a:p>
            <a:r>
              <a:rPr lang="en-US" dirty="0" smtClean="0"/>
              <a:t>CBY Director of Security </a:t>
            </a:r>
          </a:p>
          <a:p>
            <a:r>
              <a:rPr lang="en-US" dirty="0" smtClean="0"/>
              <a:t>Track superintendent</a:t>
            </a:r>
          </a:p>
          <a:p>
            <a:r>
              <a:rPr lang="en-US" dirty="0" smtClean="0"/>
              <a:t>Chase truck driver / starting gate </a:t>
            </a:r>
          </a:p>
          <a:p>
            <a:r>
              <a:rPr lang="en-US" dirty="0" smtClean="0"/>
              <a:t>Ambulance driver</a:t>
            </a:r>
          </a:p>
          <a:p>
            <a:r>
              <a:rPr lang="en-US" dirty="0" smtClean="0"/>
              <a:t>Outriders </a:t>
            </a:r>
          </a:p>
          <a:p>
            <a:r>
              <a:rPr lang="en-US" dirty="0" smtClean="0"/>
              <a:t>U of M Veterinary Diagnostic Laboratory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CBY Discussion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and off the racing surface</a:t>
            </a:r>
          </a:p>
          <a:p>
            <a:pPr lvl="1"/>
            <a:r>
              <a:rPr lang="en-US" dirty="0" smtClean="0"/>
              <a:t>Dirt track</a:t>
            </a:r>
          </a:p>
          <a:p>
            <a:pPr lvl="1"/>
            <a:r>
              <a:rPr lang="en-US" dirty="0" smtClean="0"/>
              <a:t>Turf track</a:t>
            </a:r>
          </a:p>
          <a:p>
            <a:pPr lvl="1"/>
            <a:r>
              <a:rPr lang="en-US" dirty="0" smtClean="0"/>
              <a:t>Between the two</a:t>
            </a:r>
          </a:p>
          <a:p>
            <a:pPr lvl="1"/>
            <a:r>
              <a:rPr lang="en-US" dirty="0" smtClean="0"/>
              <a:t>Other areas  </a:t>
            </a:r>
          </a:p>
          <a:p>
            <a:pPr lvl="1"/>
            <a:r>
              <a:rPr lang="en-US" dirty="0" smtClean="0"/>
              <a:t>Ambulance driver skills </a:t>
            </a:r>
          </a:p>
          <a:p>
            <a:pPr lvl="2"/>
            <a:r>
              <a:rPr lang="en-US" dirty="0" smtClean="0"/>
              <a:t>Backing !  </a:t>
            </a:r>
          </a:p>
          <a:p>
            <a:pPr lvl="1"/>
            <a:r>
              <a:rPr lang="en-US" dirty="0" smtClean="0"/>
              <a:t>Use of equine slide </a:t>
            </a:r>
          </a:p>
          <a:p>
            <a:r>
              <a:rPr lang="en-US" dirty="0" smtClean="0"/>
              <a:t>Gate Injuries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31146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33600"/>
            <a:ext cx="347472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BY,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scan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241300"/>
            <a:ext cx="9097963" cy="734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1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705</Words>
  <Application>Microsoft Office PowerPoint</Application>
  <PresentationFormat>On-screen Show (4:3)</PresentationFormat>
  <Paragraphs>181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AAEP RACEDAY INJURY MANAGEMENT</vt:lpstr>
      <vt:lpstr>AAEP</vt:lpstr>
      <vt:lpstr>AAEP Racing Committee February 2016</vt:lpstr>
      <vt:lpstr>Goals</vt:lpstr>
      <vt:lpstr>Injury Management Plan </vt:lpstr>
      <vt:lpstr>CBY Plan</vt:lpstr>
      <vt:lpstr>CBY Discussion Items</vt:lpstr>
      <vt:lpstr>PowerPoint Presentation</vt:lpstr>
      <vt:lpstr>PowerPoint Presentation</vt:lpstr>
      <vt:lpstr>AAEP Injury Management Personnel   </vt:lpstr>
      <vt:lpstr>AAEP Injury Management Equipment </vt:lpstr>
      <vt:lpstr>Chase Vehicle </vt:lpstr>
      <vt:lpstr>Equine Ambulance(s)</vt:lpstr>
      <vt:lpstr>CBY ambulances </vt:lpstr>
      <vt:lpstr>Ambulance / Chase Vehicle Equipment </vt:lpstr>
      <vt:lpstr>Emergency Bags</vt:lpstr>
      <vt:lpstr>AAEP Recommended Medications</vt:lpstr>
      <vt:lpstr>Large Bag – Chase Vehicle  </vt:lpstr>
      <vt:lpstr>PowerPoint Presentation</vt:lpstr>
      <vt:lpstr>Small Bags  Paddock, Office, Detention Barn </vt:lpstr>
      <vt:lpstr>AAEP Injury Management  Communication </vt:lpstr>
      <vt:lpstr>PowerPoint Presentation</vt:lpstr>
      <vt:lpstr>AAEP Injury Management  Location</vt:lpstr>
      <vt:lpstr>Racetrack </vt:lpstr>
      <vt:lpstr>Paddock</vt:lpstr>
      <vt:lpstr>Off Track Pre and Post Race </vt:lpstr>
      <vt:lpstr>PowerPoint Presentation</vt:lpstr>
      <vt:lpstr>Special Consideration Catastrophic Injury</vt:lpstr>
      <vt:lpstr>Special Consideration Multiple Incidents in Same Race </vt:lpstr>
      <vt:lpstr>Special Consideration Heat Stroke </vt:lpstr>
      <vt:lpstr>Ambulance Reporting Canterbury Park</vt:lpstr>
      <vt:lpstr>Televised Race Days Big Event Days 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AAEP RACEDAY INJURY MANAGEMENT</dc:title>
  <dc:creator>Tyne</dc:creator>
  <cp:lastModifiedBy>Lynn</cp:lastModifiedBy>
  <cp:revision>23</cp:revision>
  <dcterms:created xsi:type="dcterms:W3CDTF">2017-06-12T22:03:35Z</dcterms:created>
  <dcterms:modified xsi:type="dcterms:W3CDTF">2017-06-13T01:27:46Z</dcterms:modified>
</cp:coreProperties>
</file>